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 id="2147483659" r:id="rId6"/>
    <p:sldMasterId id="2147483682" r:id="rId7"/>
  </p:sldMasterIdLst>
  <p:notesMasterIdLst>
    <p:notesMasterId r:id="rId31"/>
  </p:notesMasterIdLst>
  <p:sldIdLst>
    <p:sldId id="256" r:id="rId8"/>
    <p:sldId id="257" r:id="rId9"/>
    <p:sldId id="361" r:id="rId10"/>
    <p:sldId id="258" r:id="rId11"/>
    <p:sldId id="260" r:id="rId12"/>
    <p:sldId id="262" r:id="rId13"/>
    <p:sldId id="278" r:id="rId14"/>
    <p:sldId id="279" r:id="rId15"/>
    <p:sldId id="359" r:id="rId16"/>
    <p:sldId id="356" r:id="rId17"/>
    <p:sldId id="360" r:id="rId18"/>
    <p:sldId id="264" r:id="rId19"/>
    <p:sldId id="269" r:id="rId20"/>
    <p:sldId id="274" r:id="rId21"/>
    <p:sldId id="280" r:id="rId22"/>
    <p:sldId id="272" r:id="rId23"/>
    <p:sldId id="267" r:id="rId24"/>
    <p:sldId id="273" r:id="rId25"/>
    <p:sldId id="357" r:id="rId26"/>
    <p:sldId id="271" r:id="rId27"/>
    <p:sldId id="268" r:id="rId28"/>
    <p:sldId id="266" r:id="rId29"/>
    <p:sldId id="35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C27"/>
    <a:srgbClr val="002C5C"/>
    <a:srgbClr val="007C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C8860-0FB2-47E6-A711-798B7C2883E4}" v="3" dt="2025-05-16T15:12:49.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69589" autoAdjust="0"/>
  </p:normalViewPr>
  <p:slideViewPr>
    <p:cSldViewPr snapToGrid="0" showGuides="1">
      <p:cViewPr varScale="1">
        <p:scale>
          <a:sx n="86" d="100"/>
          <a:sy n="86" d="100"/>
        </p:scale>
        <p:origin x="1984"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3A6F1-8DFE-49BB-8AB1-C9396EA63550}" type="datetimeFigureOut">
              <a:rPr lang="en-US" smtClean="0"/>
              <a:t>5/17/25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A1624-EC33-4828-8D5F-0C7EDA44DA8A}" type="slidenum">
              <a:rPr lang="en-US" smtClean="0"/>
              <a:t>‹#›</a:t>
            </a:fld>
            <a:endParaRPr lang="en-US"/>
          </a:p>
        </p:txBody>
      </p:sp>
    </p:spTree>
    <p:extLst>
      <p:ext uri="{BB962C8B-B14F-4D97-AF65-F5344CB8AC3E}">
        <p14:creationId xmlns:p14="http://schemas.microsoft.com/office/powerpoint/2010/main" val="122946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1624-EC33-4828-8D5F-0C7EDA44DA8A}" type="slidenum">
              <a:rPr lang="en-US" smtClean="0"/>
              <a:t>1</a:t>
            </a:fld>
            <a:endParaRPr lang="en-US"/>
          </a:p>
        </p:txBody>
      </p:sp>
    </p:spTree>
    <p:extLst>
      <p:ext uri="{BB962C8B-B14F-4D97-AF65-F5344CB8AC3E}">
        <p14:creationId xmlns:p14="http://schemas.microsoft.com/office/powerpoint/2010/main" val="923447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04FC5-3ECA-6989-7626-37D9B5245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5B219-C55B-A28C-B9DD-640B6224F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2C5C8-0135-BE87-72E2-87C64827802C}"/>
              </a:ext>
            </a:extLst>
          </p:cNvPr>
          <p:cNvSpPr>
            <a:spLocks noGrp="1"/>
          </p:cNvSpPr>
          <p:nvPr>
            <p:ph type="body" idx="1"/>
          </p:nvPr>
        </p:nvSpPr>
        <p:spPr/>
        <p:txBody>
          <a:bodyPr/>
          <a:lstStyle/>
          <a:p>
            <a:pPr marL="0" marR="0">
              <a:lnSpc>
                <a:spcPts val="2340"/>
              </a:lnSpc>
            </a:pPr>
            <a:r>
              <a:rPr lang="en-US" sz="2800" dirty="0"/>
              <a:t>HB 3 (Buckley) directs the state comptroller to establish an Education Savings Account program to provide funding for approved education-related expenses of participating individuals and funded through a new program fund created in the general revenue fund consisting of GR, appropriations, donations, or any other available funds. </a:t>
            </a:r>
          </a:p>
          <a:p>
            <a:pPr marL="0" marR="0">
              <a:lnSpc>
                <a:spcPts val="2340"/>
              </a:lnSpc>
            </a:pPr>
            <a:endParaRPr lang="en-US" sz="2800" dirty="0"/>
          </a:p>
          <a:p>
            <a:pPr marL="0" marR="0">
              <a:lnSpc>
                <a:spcPts val="2340"/>
              </a:lnSpc>
            </a:pPr>
            <a:r>
              <a:rPr lang="en-US" sz="2800" dirty="0"/>
              <a:t>The program may grow in funding to the greater of what is appropriated for it or the amount necessary for the biennium for each participating child and those on the comptroller’s waiting list as of Jan. 1 of the preceding biennium. </a:t>
            </a:r>
          </a:p>
          <a:p>
            <a:pPr marL="0" marR="0">
              <a:lnSpc>
                <a:spcPts val="2340"/>
              </a:lnSpc>
            </a:pPr>
            <a:endParaRPr lang="en-US" sz="2800" dirty="0"/>
          </a:p>
          <a:p>
            <a:pPr marL="0" marR="0">
              <a:lnSpc>
                <a:spcPts val="2340"/>
              </a:lnSpc>
            </a:pPr>
            <a:r>
              <a:rPr lang="en-US" sz="2800" dirty="0"/>
              <a:t>The comptroller or its designee may enter into contracts to promote the program with program funds. </a:t>
            </a:r>
          </a:p>
          <a:p>
            <a:pPr marL="0" marR="0">
              <a:lnSpc>
                <a:spcPts val="2340"/>
              </a:lnSpc>
            </a:pPr>
            <a:endParaRPr lang="en-US" sz="2800" dirty="0"/>
          </a:p>
          <a:p>
            <a:pPr marL="0" marR="0">
              <a:lnSpc>
                <a:spcPts val="2340"/>
              </a:lnSpc>
            </a:pPr>
            <a:r>
              <a:rPr lang="en-US" sz="2800" dirty="0"/>
              <a:t>The comptroller will certify not more than five Certified Educational Assistance Organizations (CEAOs) to administer aspects of the program by handling the application process, assisting individuals find approved education service providers and vendors, accepting and processing payments, and verifying that program funds are used accordingly. </a:t>
            </a:r>
          </a:p>
          <a:p>
            <a:pPr marL="0" marR="0">
              <a:lnSpc>
                <a:spcPts val="2340"/>
              </a:lnSpc>
            </a:pPr>
            <a:endParaRPr lang="en-US" sz="2800" dirty="0"/>
          </a:p>
          <a:p>
            <a:pPr marL="0" marR="0">
              <a:lnSpc>
                <a:spcPts val="2340"/>
              </a:lnSpc>
            </a:pPr>
            <a:r>
              <a:rPr lang="en-US" sz="2800" dirty="0"/>
              <a:t>Eligible children are those who are eligible to attend public school or enroll in public prekindergarten. They may enroll in the program for the semester following the semester during which they apply and may participate until they graduate from high school, they are no longer eligible to attend public school, they count towards a school’s average daily attendance, or they are declared ineligible by the comptroller. </a:t>
            </a:r>
          </a:p>
          <a:p>
            <a:pPr marL="0" marR="0">
              <a:lnSpc>
                <a:spcPts val="2340"/>
              </a:lnSpc>
            </a:pPr>
            <a:endParaRPr lang="en-US" sz="2800" dirty="0"/>
          </a:p>
          <a:p>
            <a:pPr marL="0" marR="0">
              <a:lnSpc>
                <a:spcPts val="2340"/>
              </a:lnSpc>
            </a:pPr>
            <a:r>
              <a:rPr lang="en-US" sz="2800" dirty="0"/>
              <a:t>The comptroller will set deadlines by which applicants must apply for the program and must conduct a lottery if more individuals apply than there are funds. The lottery must prioritize students who are entering the program for the first time over those who have previously ceased participation to enroll in public school. Within those two groups, CEAOs must prioritize: </a:t>
            </a:r>
          </a:p>
          <a:p>
            <a:pPr marL="0" marR="0">
              <a:lnSpc>
                <a:spcPts val="2340"/>
              </a:lnSpc>
            </a:pPr>
            <a:r>
              <a:rPr lang="en-US" sz="2800" dirty="0"/>
              <a:t>• children with a disability whose household income is at or below 500% of federal poverty guidelines; </a:t>
            </a:r>
          </a:p>
          <a:p>
            <a:pPr marL="0" marR="0">
              <a:lnSpc>
                <a:spcPts val="2340"/>
              </a:lnSpc>
            </a:pPr>
            <a:r>
              <a:rPr lang="en-US" sz="2800" dirty="0"/>
              <a:t>• children whose household income is at or below 200 percent of poverty guidelines; </a:t>
            </a:r>
          </a:p>
          <a:p>
            <a:pPr marL="0" marR="0">
              <a:lnSpc>
                <a:spcPts val="2340"/>
              </a:lnSpc>
            </a:pPr>
            <a:r>
              <a:rPr lang="en-US" sz="2800" dirty="0"/>
              <a:t>• children whose household income is between 200% and 500% of poverty guidelines; </a:t>
            </a:r>
          </a:p>
          <a:p>
            <a:pPr marL="0" marR="0">
              <a:lnSpc>
                <a:spcPts val="2340"/>
              </a:lnSpc>
            </a:pPr>
            <a:r>
              <a:rPr lang="en-US" sz="2800" dirty="0"/>
              <a:t>• children whose household income is at or above 500% of poverty guidelines. </a:t>
            </a:r>
          </a:p>
          <a:p>
            <a:pPr marL="0" marR="0">
              <a:lnSpc>
                <a:spcPts val="2340"/>
              </a:lnSpc>
            </a:pPr>
            <a:endParaRPr lang="en-US" sz="2800" dirty="0"/>
          </a:p>
          <a:p>
            <a:pPr marL="0" marR="0">
              <a:lnSpc>
                <a:spcPts val="2340"/>
              </a:lnSpc>
            </a:pPr>
            <a:r>
              <a:rPr lang="en-US" sz="2800" dirty="0"/>
              <a:t>Siblings of participants must also be prioritized in the categories above. </a:t>
            </a:r>
          </a:p>
          <a:p>
            <a:pPr marL="0" marR="0">
              <a:lnSpc>
                <a:spcPts val="2340"/>
              </a:lnSpc>
            </a:pPr>
            <a:endParaRPr lang="en-US" sz="2800" dirty="0"/>
          </a:p>
          <a:p>
            <a:pPr marL="0" marR="0">
              <a:lnSpc>
                <a:spcPts val="2340"/>
              </a:lnSpc>
            </a:pPr>
            <a:r>
              <a:rPr lang="en-US" sz="2800" dirty="0"/>
              <a:t>The comptroller must create an application form to be made available through various sources; must post online any rules regarding applications and prioritization; and must maintain a waitlist based on the priority categories. </a:t>
            </a:r>
          </a:p>
          <a:p>
            <a:pPr marL="0" marR="0">
              <a:lnSpc>
                <a:spcPts val="2340"/>
              </a:lnSpc>
            </a:pPr>
            <a:endParaRPr lang="en-US" sz="2800" dirty="0"/>
          </a:p>
          <a:p>
            <a:pPr marL="0" marR="0">
              <a:lnSpc>
                <a:spcPts val="2340"/>
              </a:lnSpc>
            </a:pPr>
            <a:r>
              <a:rPr lang="en-US" sz="2800" dirty="0"/>
              <a:t>CEAOs must provide an online handbook that explains allowable expenses, preapproved service providers and vendors, the application and expenditures processes, and responsibilities of participants. Parents may be asked to annually submit intent to participate during the next school year but may not require annual applications from participants in good standing. </a:t>
            </a:r>
          </a:p>
          <a:p>
            <a:pPr marL="0" marR="0">
              <a:lnSpc>
                <a:spcPts val="2340"/>
              </a:lnSpc>
            </a:pPr>
            <a:endParaRPr lang="en-US" sz="2800" dirty="0"/>
          </a:p>
          <a:p>
            <a:pPr marL="0" marR="0">
              <a:lnSpc>
                <a:spcPts val="2340"/>
              </a:lnSpc>
            </a:pPr>
            <a:r>
              <a:rPr lang="en-US" sz="2800" dirty="0"/>
              <a:t>Parents must also agree to only spend money for allowed expenses; share results of any required assessments with CEAOs, refrain from selling items purchased with program funds, and notify their CEAO if a child is no longer eligible. </a:t>
            </a:r>
          </a:p>
          <a:p>
            <a:pPr marL="0" marR="0">
              <a:lnSpc>
                <a:spcPts val="2340"/>
              </a:lnSpc>
            </a:pPr>
            <a:endParaRPr lang="en-US" sz="2800" dirty="0"/>
          </a:p>
          <a:p>
            <a:pPr marL="0" marR="0">
              <a:lnSpc>
                <a:spcPts val="2340"/>
              </a:lnSpc>
            </a:pPr>
            <a:r>
              <a:rPr lang="en-US" sz="2800" dirty="0"/>
              <a:t>The comptroller shall establish a process for approval of service providers and vendors for the program and accept applications on a rolling basis. Providers and vendors must have been previously approved by the state to provide supplemental special education services; (for private schools) demonstrate accreditation by a recognized organization and administer a nationally norm-referenced test or other approved assessment; (for public schools) demonstrate TEA accreditation and the ability to provide services that do not count toward ADA; and (for private tutors, therapists, or teaching services) demonstrate that those providing educational services are educators or former educators, hold relevant licenses/accreditation, or employed or retired as an educator at an institution of higher education AND that they all furnish criminal history background check results to the comptroller. </a:t>
            </a:r>
          </a:p>
          <a:p>
            <a:pPr marL="0" marR="0">
              <a:lnSpc>
                <a:spcPts val="2340"/>
              </a:lnSpc>
            </a:pPr>
            <a:endParaRPr lang="en-US" sz="2800" dirty="0"/>
          </a:p>
          <a:p>
            <a:pPr marL="0" marR="0">
              <a:lnSpc>
                <a:spcPts val="2340"/>
              </a:lnSpc>
            </a:pPr>
            <a:r>
              <a:rPr lang="en-US" sz="2800" dirty="0"/>
              <a:t>Providers and vendors shall provide information requested by the comptroller to verify eligibility for preapproval and shall submit documentation for each individual who will interact with children showing they have not engaged in misconduct described by Section 22.093(c)(1)(A) or (B) using the interagency reportable conduct search engine established under Chapter 810, Health and Safety Code. The comptroller may not approve a provider or vendor if he cannot verify their eligibility for preapproval. </a:t>
            </a:r>
          </a:p>
          <a:p>
            <a:pPr marL="0" marR="0">
              <a:lnSpc>
                <a:spcPts val="2340"/>
              </a:lnSpc>
            </a:pPr>
            <a:endParaRPr lang="en-US" sz="2800" dirty="0"/>
          </a:p>
          <a:p>
            <a:pPr marL="0" marR="0">
              <a:lnSpc>
                <a:spcPts val="2340"/>
              </a:lnSpc>
            </a:pPr>
            <a:r>
              <a:rPr lang="en-US" sz="2800" dirty="0"/>
              <a:t>Provider and vendors must agree to abide by disbursement schedules; accept money from the program only for education-related expenses; notify the comptroller if they no longer meet eligibility requirements; and return any money received, including any interest, in violation of this subchapter or other relevant law to the comptroller for deposit into the program fund. </a:t>
            </a:r>
          </a:p>
          <a:p>
            <a:pPr marL="0" marR="0">
              <a:lnSpc>
                <a:spcPts val="2340"/>
              </a:lnSpc>
            </a:pPr>
            <a:endParaRPr lang="en-US" sz="2800" dirty="0"/>
          </a:p>
          <a:p>
            <a:pPr marL="0" marR="0">
              <a:lnSpc>
                <a:spcPts val="2340"/>
              </a:lnSpc>
            </a:pPr>
            <a:r>
              <a:rPr lang="en-US" sz="2800" dirty="0"/>
              <a:t>Approved education-related expenses include: </a:t>
            </a:r>
          </a:p>
          <a:p>
            <a:pPr marL="0" marR="0">
              <a:lnSpc>
                <a:spcPts val="2340"/>
              </a:lnSpc>
            </a:pPr>
            <a:r>
              <a:rPr lang="en-US" sz="2800" dirty="0"/>
              <a:t>• tuition and fees for private school, a higher education provider, online educational courses or programs, or industry-based credential programs; </a:t>
            </a:r>
          </a:p>
          <a:p>
            <a:pPr marL="0" marR="0">
              <a:lnSpc>
                <a:spcPts val="2340"/>
              </a:lnSpc>
            </a:pPr>
            <a:r>
              <a:rPr lang="en-US" sz="2800" dirty="0"/>
              <a:t>• textbooks, instructional materials, uniforms required by a private school, higher </a:t>
            </a:r>
          </a:p>
          <a:p>
            <a:pPr marL="0" marR="0">
              <a:lnSpc>
                <a:spcPts val="2340"/>
              </a:lnSpc>
            </a:pPr>
            <a:r>
              <a:rPr lang="en-US" sz="2800" dirty="0"/>
              <a:t>• education provider, or course in which the child is enrolled; </a:t>
            </a:r>
          </a:p>
          <a:p>
            <a:pPr marL="0" marR="0">
              <a:lnSpc>
                <a:spcPts val="2340"/>
              </a:lnSpc>
            </a:pPr>
            <a:r>
              <a:rPr lang="en-US" sz="2800" dirty="0"/>
              <a:t>• fees for classes or other educational services provided by a public school; </a:t>
            </a:r>
          </a:p>
          <a:p>
            <a:pPr marL="0" marR="0">
              <a:lnSpc>
                <a:spcPts val="2340"/>
              </a:lnSpc>
            </a:pPr>
            <a:r>
              <a:rPr lang="en-US" sz="2800" dirty="0"/>
              <a:t>• costs related to academic assessments; </a:t>
            </a:r>
          </a:p>
          <a:p>
            <a:pPr marL="0" marR="0">
              <a:lnSpc>
                <a:spcPts val="2340"/>
              </a:lnSpc>
            </a:pPr>
            <a:r>
              <a:rPr lang="en-US" sz="2800" dirty="0"/>
              <a:t>• fees for services provided by a private tutor or teaching service; </a:t>
            </a:r>
          </a:p>
          <a:p>
            <a:pPr marL="0" marR="0">
              <a:lnSpc>
                <a:spcPts val="2340"/>
              </a:lnSpc>
            </a:pPr>
            <a:r>
              <a:rPr lang="en-US" sz="2800" dirty="0"/>
              <a:t>• fees for transportation provided by a fee-for-service transportation provider for travel to and from approved providers/vendors; </a:t>
            </a:r>
          </a:p>
          <a:p>
            <a:pPr marL="0" marR="0">
              <a:lnSpc>
                <a:spcPts val="2340"/>
              </a:lnSpc>
            </a:pPr>
            <a:r>
              <a:rPr lang="en-US" sz="2800" dirty="0"/>
              <a:t>• fees for educational therapies or services provided by a practitioner or provider that are not covered by any federal, state, or local government benefits or any private insurance; </a:t>
            </a:r>
          </a:p>
          <a:p>
            <a:pPr marL="0" marR="0">
              <a:lnSpc>
                <a:spcPts val="2340"/>
              </a:lnSpc>
            </a:pPr>
            <a:r>
              <a:rPr lang="en-US" sz="2800" dirty="0"/>
              <a:t>• costs of technology required by a provider/vendor or prescribed by a physician, not to exceed 10% of the annual ESA amount; and </a:t>
            </a:r>
          </a:p>
          <a:p>
            <a:pPr marL="0" marR="0">
              <a:lnSpc>
                <a:spcPts val="2340"/>
              </a:lnSpc>
            </a:pPr>
            <a:r>
              <a:rPr lang="en-US" sz="2800" dirty="0"/>
              <a:t>• costs of school breakfast or lunch at a private school. </a:t>
            </a:r>
          </a:p>
          <a:p>
            <a:pPr marL="0" marR="0">
              <a:lnSpc>
                <a:spcPts val="2340"/>
              </a:lnSpc>
            </a:pPr>
            <a:endParaRPr lang="en-US" sz="2800" dirty="0"/>
          </a:p>
          <a:p>
            <a:pPr marL="0" marR="0">
              <a:lnSpc>
                <a:spcPts val="2340"/>
              </a:lnSpc>
            </a:pPr>
            <a:r>
              <a:rPr lang="en-US" sz="2800" dirty="0"/>
              <a:t>Program money may not be used to pay any person related to the participant within the third degree, and any finding that a participant used program money to pay for unallowed expenses does not affect the validity of any payment made by the participant for an approved, allowable education-related expense. </a:t>
            </a:r>
          </a:p>
          <a:p>
            <a:pPr marL="0" marR="0">
              <a:lnSpc>
                <a:spcPts val="2340"/>
              </a:lnSpc>
            </a:pPr>
            <a:endParaRPr lang="en-US" sz="2800" dirty="0"/>
          </a:p>
          <a:p>
            <a:pPr marL="0" marR="0">
              <a:lnSpc>
                <a:spcPts val="2340"/>
              </a:lnSpc>
            </a:pPr>
            <a:r>
              <a:rPr lang="en-US" sz="2800" dirty="0"/>
              <a:t>The comptroller will disburse funds to CEAOs based on the students served, and parents will submit forms to their CEAOs requesting payment to providers/vendors. CEAOs will determine if the request is for an approved expense and send payment to the provider/vendor. ESA amounts will be prorated for students who join after the beginning of the school year. Remaining funds carry over from year to year unless the account is closed. Any funds remaining in an account that is to be closed would be returned to the comptroller for deposit into the program fund. Any interest or other earnings attributable to funds held by a CEAO shall be remitted to the comptroller for deposit into the program fund. </a:t>
            </a:r>
          </a:p>
          <a:p>
            <a:pPr marL="0" marR="0">
              <a:lnSpc>
                <a:spcPts val="2340"/>
              </a:lnSpc>
            </a:pPr>
            <a:endParaRPr lang="en-US" sz="2800" dirty="0"/>
          </a:p>
          <a:p>
            <a:pPr marL="0" marR="0">
              <a:lnSpc>
                <a:spcPts val="2340"/>
              </a:lnSpc>
            </a:pPr>
            <a:r>
              <a:rPr lang="en-US" sz="2800" dirty="0"/>
              <a:t>The amount of the ESA each year will be equal to 85% of the estimated statewide average amount of state and local funding per student in average daily attendance or, for a child with a disability, the amount the school in which the child would otherwise attend would be entitled to receive based on the child’s individualized education program (not to exceed $30,000). Homeschooled children would be eligible for up to $2,000 per year. The state’s calculation of statewide average per-pupil spending shall include state contributions to TRS. </a:t>
            </a:r>
          </a:p>
          <a:p>
            <a:pPr marL="0" marR="0">
              <a:lnSpc>
                <a:spcPts val="2340"/>
              </a:lnSpc>
            </a:pPr>
            <a:endParaRPr lang="en-US" sz="2800" dirty="0"/>
          </a:p>
          <a:p>
            <a:pPr marL="0" marR="0">
              <a:lnSpc>
                <a:spcPts val="2340"/>
              </a:lnSpc>
            </a:pPr>
            <a:r>
              <a:rPr lang="en-US" sz="2800" dirty="0"/>
              <a:t>Parents not enrolled in a public school may request that a public school to conduct a full individual and initial evaluation of their children for determining eligibility for special education services, and the school must comply within 45 days and develop an IEP if a child is deemed eligible. </a:t>
            </a:r>
          </a:p>
          <a:p>
            <a:pPr marL="0" marR="0">
              <a:lnSpc>
                <a:spcPts val="2340"/>
              </a:lnSpc>
            </a:pPr>
            <a:endParaRPr lang="en-US" sz="2800" dirty="0"/>
          </a:p>
          <a:p>
            <a:pPr marL="0" marR="0">
              <a:lnSpc>
                <a:spcPts val="2340"/>
              </a:lnSpc>
            </a:pPr>
            <a:r>
              <a:rPr lang="en-US" sz="2800" dirty="0"/>
              <a:t>CEAOs must post online and notify each applicant that private schools are not subject to federal and state laws regarding special education services that apply to public schools and shall provide information regarding rights to which a child with a disability is entitled under state and federal law in a public school. </a:t>
            </a:r>
          </a:p>
          <a:p>
            <a:pPr marL="0" marR="0">
              <a:lnSpc>
                <a:spcPts val="2340"/>
              </a:lnSpc>
            </a:pPr>
            <a:endParaRPr lang="en-US" sz="2800" dirty="0"/>
          </a:p>
          <a:p>
            <a:pPr marL="0" marR="0">
              <a:lnSpc>
                <a:spcPts val="2340"/>
              </a:lnSpc>
            </a:pPr>
            <a:r>
              <a:rPr lang="en-US" sz="2800" dirty="0"/>
              <a:t>CEAOs will make quarterly payments to participant accounts and must submit quarterly reports to the comptroller detailing their administration costs for the program for the previous quarter. The comptroller shall pay those costs not to exceed 5% of program funds for the year. The comptroller’s office may use up to 3% of program funds for its own administrative costs. </a:t>
            </a:r>
          </a:p>
          <a:p>
            <a:pPr marL="0" marR="0">
              <a:lnSpc>
                <a:spcPts val="2340"/>
              </a:lnSpc>
            </a:pPr>
            <a:endParaRPr lang="en-US" sz="2800" dirty="0"/>
          </a:p>
          <a:p>
            <a:pPr marL="0" marR="0">
              <a:lnSpc>
                <a:spcPts val="2340"/>
              </a:lnSpc>
            </a:pPr>
            <a:r>
              <a:rPr lang="en-US" sz="2800" dirty="0"/>
              <a:t>The comptroller shall hire a private entity to conduct annual audits of accounts and participant eligibility. If any violations are found, the comptroller shall report the violation to the applicable CEAO, the provider/vendor, and the participating parents. </a:t>
            </a:r>
          </a:p>
          <a:p>
            <a:pPr marL="0" marR="0">
              <a:lnSpc>
                <a:spcPts val="2340"/>
              </a:lnSpc>
            </a:pPr>
            <a:endParaRPr lang="en-US" sz="2800" dirty="0"/>
          </a:p>
          <a:p>
            <a:pPr marL="0" marR="0">
              <a:lnSpc>
                <a:spcPts val="2340"/>
              </a:lnSpc>
            </a:pPr>
            <a:r>
              <a:rPr lang="en-US" sz="2800" dirty="0"/>
              <a:t>The comptroller may suspend the account of a participant, after which the participant has 30 days to respond and take corrective action. After 30 days, the comptroller may close the account, order temporary reinstatement, or fully reinstate the account. </a:t>
            </a:r>
          </a:p>
          <a:p>
            <a:pPr marL="0" marR="0">
              <a:lnSpc>
                <a:spcPts val="2340"/>
              </a:lnSpc>
            </a:pPr>
            <a:endParaRPr lang="en-US" sz="2800" dirty="0"/>
          </a:p>
          <a:p>
            <a:pPr marL="0" marR="0">
              <a:lnSpc>
                <a:spcPts val="2340"/>
              </a:lnSpc>
            </a:pPr>
            <a:r>
              <a:rPr lang="en-US" sz="2800" dirty="0"/>
              <a:t>The comptroller may recover money used for unallowed expenses, for an ineligible child, or from an unapproved provider/vendor from a participating parent or a provider/vendor and shall deposit it in the program fund. The comptroller may report any violation of the law regarding the program to a district attorney. </a:t>
            </a:r>
          </a:p>
          <a:p>
            <a:pPr marL="0" marR="0">
              <a:lnSpc>
                <a:spcPts val="2340"/>
              </a:lnSpc>
            </a:pPr>
            <a:endParaRPr lang="en-US" sz="2800" dirty="0"/>
          </a:p>
          <a:p>
            <a:pPr marL="0" marR="0">
              <a:lnSpc>
                <a:spcPts val="2340"/>
              </a:lnSpc>
            </a:pPr>
            <a:r>
              <a:rPr lang="en-US" sz="2800" dirty="0"/>
              <a:t>A provider/vendor may not charge a participating individual more than the standard amount for a service or product and may not rebate, refund, or credit any program funds back to the participant. </a:t>
            </a:r>
          </a:p>
          <a:p>
            <a:pPr marL="0" marR="0">
              <a:lnSpc>
                <a:spcPts val="2340"/>
              </a:lnSpc>
            </a:pPr>
            <a:endParaRPr lang="en-US" sz="2800" dirty="0"/>
          </a:p>
          <a:p>
            <a:pPr marL="0" marR="0">
              <a:lnSpc>
                <a:spcPts val="2340"/>
              </a:lnSpc>
            </a:pPr>
            <a:r>
              <a:rPr lang="en-US" sz="2800" dirty="0"/>
              <a:t>The state and CEAOs may not limit or impose requirements that are contrary to the religious or institutional values or practices of a provider/vendor or participant, nor may the state or CEAOs limit their ability to determine curriculum, admissions and enrollment policies, or practices based on religious values. </a:t>
            </a:r>
          </a:p>
          <a:p>
            <a:pPr marL="0" marR="0">
              <a:lnSpc>
                <a:spcPts val="2340"/>
              </a:lnSpc>
            </a:pPr>
            <a:endParaRPr lang="en-US" sz="2800" dirty="0"/>
          </a:p>
          <a:p>
            <a:pPr marL="0" marR="0">
              <a:lnSpc>
                <a:spcPts val="2340"/>
              </a:lnSpc>
            </a:pPr>
            <a:r>
              <a:rPr lang="en-US" sz="2800" dirty="0"/>
              <a:t>Public schools and TEA must furnish any records they posses regarding a student if requested by the student’s parent. A CEAO or provider/vendor that does obtain student information shall comply with state and federal confidentiality laws and may not sell or otherwise distribute said information. </a:t>
            </a:r>
          </a:p>
          <a:p>
            <a:pPr marL="0" marR="0">
              <a:lnSpc>
                <a:spcPts val="2340"/>
              </a:lnSpc>
            </a:pPr>
            <a:endParaRPr lang="en-US" sz="2800" dirty="0"/>
          </a:p>
          <a:p>
            <a:pPr marL="0" marR="0">
              <a:lnSpc>
                <a:spcPts val="2340"/>
              </a:lnSpc>
            </a:pPr>
            <a:r>
              <a:rPr lang="en-US" sz="2800" dirty="0"/>
              <a:t>CEAOs and the comptroller may accept gifts, grants, and donations for any expenses related to the administration of the program. </a:t>
            </a:r>
          </a:p>
          <a:p>
            <a:pPr marL="0" marR="0">
              <a:lnSpc>
                <a:spcPts val="2340"/>
              </a:lnSpc>
            </a:pPr>
            <a:endParaRPr lang="en-US" sz="2800" dirty="0"/>
          </a:p>
          <a:p>
            <a:pPr marL="0" marR="0">
              <a:lnSpc>
                <a:spcPts val="2340"/>
              </a:lnSpc>
            </a:pPr>
            <a:r>
              <a:rPr lang="en-US" sz="2800" dirty="0"/>
              <a:t>Each CEAO will need to produce and post an annual report with information on applications, participant satisfaction, assessment results, effects of the program on public and private school capacity and availability, cost savings to the state, the estimate of funding required for the upcoming biennium, any gifts or donations received, and post-secondary success. </a:t>
            </a:r>
          </a:p>
          <a:p>
            <a:pPr marL="0" marR="0">
              <a:lnSpc>
                <a:spcPts val="2340"/>
              </a:lnSpc>
            </a:pPr>
            <a:endParaRPr lang="en-US" sz="2800" dirty="0"/>
          </a:p>
          <a:p>
            <a:pPr marL="0" marR="0">
              <a:lnSpc>
                <a:spcPts val="2340"/>
              </a:lnSpc>
            </a:pPr>
            <a:r>
              <a:rPr lang="en-US" sz="2800" dirty="0"/>
              <a:t>CEAOs shall also collect and report demographic data on participants, including grade level, age, gender, race or ethnicity, school district and campus zone in which the child resides, zip code, date of enrollment, educationally disadvantaged status, and disability status. </a:t>
            </a:r>
          </a:p>
          <a:p>
            <a:pPr marL="0" marR="0">
              <a:lnSpc>
                <a:spcPts val="2340"/>
              </a:lnSpc>
            </a:pPr>
            <a:endParaRPr lang="en-US" sz="2800" dirty="0"/>
          </a:p>
          <a:p>
            <a:pPr marL="0" marR="0">
              <a:lnSpc>
                <a:spcPts val="2340"/>
              </a:lnSpc>
            </a:pPr>
            <a:r>
              <a:rPr lang="en-US" sz="2800" dirty="0"/>
              <a:t>Participants may appeal the result of an administrative decision to the comptroller, including decisions on eligibility, allowable expenses, and a participant’s removal from the program. </a:t>
            </a:r>
          </a:p>
          <a:p>
            <a:pPr marL="0" marR="0">
              <a:lnSpc>
                <a:spcPts val="2340"/>
              </a:lnSpc>
            </a:pPr>
            <a:endParaRPr lang="en-US" sz="2800" dirty="0"/>
          </a:p>
          <a:p>
            <a:pPr marL="0" marR="0">
              <a:lnSpc>
                <a:spcPts val="2340"/>
              </a:lnSpc>
            </a:pPr>
            <a:r>
              <a:rPr lang="en-US" sz="2800" dirty="0"/>
              <a:t>The bill also grants participants the right to intervene in any civil action challenging the constitutionality of the program. The bill grants the comptroller access to the do not hire registry and criminal history records for purposes of preapproving providers and vendors. </a:t>
            </a:r>
          </a:p>
          <a:p>
            <a:pPr marL="0" marR="0">
              <a:lnSpc>
                <a:spcPts val="2340"/>
              </a:lnSpc>
            </a:pPr>
            <a:endParaRPr lang="en-US" sz="2800" dirty="0"/>
          </a:p>
          <a:p>
            <a:pPr marL="0" marR="0">
              <a:lnSpc>
                <a:spcPts val="2340"/>
              </a:lnSpc>
            </a:pPr>
            <a:r>
              <a:rPr lang="en-US" sz="2800" dirty="0"/>
              <a:t>There are several provisions outlining how litigation could proceed regarding this legislation, if enacted, and states that provisions of this bill are severable from each other so that other parts may continue to be in effect if one part is struck down. </a:t>
            </a:r>
          </a:p>
          <a:p>
            <a:pPr marL="0" marR="0">
              <a:lnSpc>
                <a:spcPts val="2340"/>
              </a:lnSpc>
            </a:pPr>
            <a:endParaRPr lang="en-US" sz="2800" dirty="0"/>
          </a:p>
          <a:p>
            <a:pPr marL="0" marR="0">
              <a:lnSpc>
                <a:spcPts val="2340"/>
              </a:lnSpc>
            </a:pPr>
            <a:r>
              <a:rPr lang="en-US" sz="2800" dirty="0"/>
              <a:t>The act takes effect immediately upon 2/3 vote or Sept. 1, 2025. The comptroller must adopt rules as directed by this act by May 15, 2026, and may adopt rules on an emergency basis for purposes of the 2026-27 school year. </a:t>
            </a:r>
            <a:endParaRPr lang="en-US" dirty="0"/>
          </a:p>
        </p:txBody>
      </p:sp>
      <p:sp>
        <p:nvSpPr>
          <p:cNvPr id="4" name="Slide Number Placeholder 3">
            <a:extLst>
              <a:ext uri="{FF2B5EF4-FFF2-40B4-BE49-F238E27FC236}">
                <a16:creationId xmlns:a16="http://schemas.microsoft.com/office/drawing/2014/main" id="{C9D834EE-C6CA-9AAA-76B8-DFBBEDD956AF}"/>
              </a:ext>
            </a:extLst>
          </p:cNvPr>
          <p:cNvSpPr>
            <a:spLocks noGrp="1"/>
          </p:cNvSpPr>
          <p:nvPr>
            <p:ph type="sldNum" sz="quarter" idx="5"/>
          </p:nvPr>
        </p:nvSpPr>
        <p:spPr/>
        <p:txBody>
          <a:bodyPr/>
          <a:lstStyle/>
          <a:p>
            <a:fld id="{7BCA1624-EC33-4828-8D5F-0C7EDA44DA8A}" type="slidenum">
              <a:rPr lang="en-US" smtClean="0"/>
              <a:t>10</a:t>
            </a:fld>
            <a:endParaRPr lang="en-US"/>
          </a:p>
        </p:txBody>
      </p:sp>
    </p:spTree>
    <p:extLst>
      <p:ext uri="{BB962C8B-B14F-4D97-AF65-F5344CB8AC3E}">
        <p14:creationId xmlns:p14="http://schemas.microsoft.com/office/powerpoint/2010/main" val="165274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325"/>
              </a:lnSpc>
              <a:buNone/>
            </a:pPr>
            <a:r>
              <a:rPr lang="en-US" sz="1800" b="1" dirty="0">
                <a:solidFill>
                  <a:srgbClr val="003468"/>
                </a:solidFill>
                <a:effectLst/>
                <a:latin typeface="Open Sans" panose="020B0606030504020204" pitchFamily="34" charset="0"/>
                <a:ea typeface="Times New Roman" panose="02020603050405020304" pitchFamily="18" charset="0"/>
                <a:cs typeface="Aptos" panose="020B0004020202020204" pitchFamily="34" charset="0"/>
              </a:rPr>
              <a:t>House advances accountability bill, passes major deadline</a:t>
            </a:r>
            <a:endParaRPr lang="en-US" sz="1800" b="1"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425"/>
              </a:lnSpc>
              <a:buNone/>
            </a:pP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The Texas House passed a major milestone of the session calendar. Monday marked the last day that House committees could report bills out to the full House for consideration. Thursday is the last day that the House can pass House bills on second reading, marking another important deadline. Bills that did not pass out of committee by Monday or that do not pass second reading by Thursday may still be amended on to other bills or may have Senate companions that are still eligible for consideration. </a:t>
            </a: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One bill the House passed on Monday is HB 4—by a vote of 143 to 1. Chair Brad Buckley, author of the bill, said the bill aims to create a new accountability system designed to help educators determine how students are doing throughout the year and gather meaningful data from through-year testing designed to be more valuable than one test on one day. </a:t>
            </a: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HB 4 implements through-year testing with three tests per year with results provided within 24 hours for grades 3 through 8. The bill limits testing to those subjects required by federal law but still allows districts to administer state-developed U.S. History and eighth-grade social studies exams. HB 4 also adds optional accountability indicators for grades 3 through 8, including:</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25"/>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percent of students in school-sponsored extra- and co-curricular programs;</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25"/>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student participation in full-day prekindergarten;</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25"/>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teacher completion of reading and math achievement academy trainings for grades kindergarten through 5; </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25"/>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CTE completion in grades 6 through 8; and </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25"/>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advanced grade placement.</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425"/>
              </a:lnSpc>
              <a:buNone/>
            </a:pP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HB 4 prohibits use of assessments for school accountability ratings for students below grade 3 and requires legislative approval for accountability system changes made after July 15. The bill includes expedited legal processes to allow recourse for school districts challenging state decisions related to testing and accountability. </a:t>
            </a: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The bill was amended on the House floor to:</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25"/>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Require that student test results be made available within one click of the website maintained by the Agency and allow parents to log in without the need of information from a third party.</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25"/>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Allow for writing portfolios for writing portions of state tests.</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25"/>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Require the commissioner to seek federal waivers from accountability for schools where more than 90% of students receive special education services.</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25"/>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Require alignment of state agencies to create a list of industry certification programs that count toward a school’s state student achievement domain of the accountability system for high schools. The list must by posted publicly. The agencies must also periodically review the list.</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25"/>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Implement a grace period for districts facing possible commissioner sanctions after accountability pauses by requiring sanctions to begin two years after a campus turnaround plan is provided to TEA by the district.</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425"/>
              </a:lnSpc>
            </a:pP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The bill passed on second reading and must pass the House one more time before it can be considered by the Senate.</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BCA1624-EC33-4828-8D5F-0C7EDA44DA8A}" type="slidenum">
              <a:rPr lang="en-US" smtClean="0"/>
              <a:t>11</a:t>
            </a:fld>
            <a:endParaRPr lang="en-US"/>
          </a:p>
        </p:txBody>
      </p:sp>
    </p:spTree>
    <p:extLst>
      <p:ext uri="{BB962C8B-B14F-4D97-AF65-F5344CB8AC3E}">
        <p14:creationId xmlns:p14="http://schemas.microsoft.com/office/powerpoint/2010/main" val="6280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 4 sent to calendars. </a:t>
            </a:r>
          </a:p>
          <a:p>
            <a:r>
              <a:rPr lang="en-US" dirty="0"/>
              <a:t>SB 10 sent to calendars.</a:t>
            </a:r>
          </a:p>
          <a:p>
            <a:r>
              <a:rPr lang="en-US" dirty="0"/>
              <a:t>SB 11 sent to calendars.</a:t>
            </a:r>
          </a:p>
          <a:p>
            <a:endParaRPr lang="en-US" sz="1800" dirty="0">
              <a:solidFill>
                <a:srgbClr val="555555"/>
              </a:solidFill>
              <a:effectLst/>
              <a:latin typeface="Open Sans" panose="020B0606030504020204" pitchFamily="34" charset="0"/>
              <a:ea typeface="Aptos" panose="020B0004020202020204" pitchFamily="34" charset="0"/>
            </a:endParaRPr>
          </a:p>
          <a:p>
            <a:endParaRPr lang="en-US" sz="1800" dirty="0">
              <a:solidFill>
                <a:srgbClr val="555555"/>
              </a:solidFill>
              <a:effectLst/>
              <a:latin typeface="Open Sans" panose="020B0606030504020204" pitchFamily="34" charset="0"/>
              <a:ea typeface="Aptos" panose="020B0004020202020204" pitchFamily="34" charset="0"/>
            </a:endParaRPr>
          </a:p>
          <a:p>
            <a:r>
              <a:rPr lang="en-US" sz="1800" dirty="0">
                <a:solidFill>
                  <a:srgbClr val="555555"/>
                </a:solidFill>
                <a:effectLst/>
                <a:latin typeface="Open Sans" panose="020B0606030504020204" pitchFamily="34" charset="0"/>
                <a:ea typeface="Aptos" panose="020B0004020202020204" pitchFamily="34" charset="0"/>
              </a:rPr>
              <a:t>SB 10 (King) requires elementary and secondary schools to display in each classroom a durable poster or framed copy of the Ten Commandments as presented in the bill. Schools without posters in each classroom must either accept a gift of posters or purchase the posters.</a:t>
            </a:r>
            <a:endParaRPr lang="en-US" dirty="0"/>
          </a:p>
          <a:p>
            <a:endParaRPr lang="en-US" dirty="0"/>
          </a:p>
          <a:p>
            <a:r>
              <a:rPr lang="en-US" sz="1800" dirty="0">
                <a:solidFill>
                  <a:srgbClr val="555555"/>
                </a:solidFill>
                <a:effectLst/>
                <a:latin typeface="Open Sans" panose="020B0606030504020204" pitchFamily="34" charset="0"/>
                <a:ea typeface="Aptos" panose="020B0004020202020204" pitchFamily="34" charset="0"/>
              </a:rPr>
              <a:t>SB 11 (Middleton) allows school boards of ISDs and charter schools to vote on a resolution to adopt a policy requiring every campus to provide students and employees with an opportunity to pray or read the Bible or other religious text. Parents would be required to submit a consent form that waives the person ’s right to bring a claim under state or federal law arising out of the adoption of this policy. </a:t>
            </a:r>
            <a:endParaRPr lang="en-US" dirty="0"/>
          </a:p>
        </p:txBody>
      </p:sp>
      <p:sp>
        <p:nvSpPr>
          <p:cNvPr id="4" name="Slide Number Placeholder 3"/>
          <p:cNvSpPr>
            <a:spLocks noGrp="1"/>
          </p:cNvSpPr>
          <p:nvPr>
            <p:ph type="sldNum" sz="quarter" idx="5"/>
          </p:nvPr>
        </p:nvSpPr>
        <p:spPr/>
        <p:txBody>
          <a:bodyPr/>
          <a:lstStyle/>
          <a:p>
            <a:fld id="{7BCA1624-EC33-4828-8D5F-0C7EDA44DA8A}" type="slidenum">
              <a:rPr lang="en-US" smtClean="0"/>
              <a:t>12</a:t>
            </a:fld>
            <a:endParaRPr lang="en-US"/>
          </a:p>
        </p:txBody>
      </p:sp>
    </p:spTree>
    <p:extLst>
      <p:ext uri="{BB962C8B-B14F-4D97-AF65-F5344CB8AC3E}">
        <p14:creationId xmlns:p14="http://schemas.microsoft.com/office/powerpoint/2010/main" val="2610379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248D1-38E8-E1F2-3232-52151E9FE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F5895-24D1-297A-C77C-7B2C2953C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C6304-FA82-50FC-315E-9634006CA05A}"/>
              </a:ext>
            </a:extLst>
          </p:cNvPr>
          <p:cNvSpPr>
            <a:spLocks noGrp="1"/>
          </p:cNvSpPr>
          <p:nvPr>
            <p:ph type="body" idx="1"/>
          </p:nvPr>
        </p:nvSpPr>
        <p:spPr/>
        <p:txBody>
          <a:bodyPr/>
          <a:lstStyle/>
          <a:p>
            <a:r>
              <a:rPr lang="en-US" sz="1800" dirty="0">
                <a:solidFill>
                  <a:srgbClr val="555555"/>
                </a:solidFill>
                <a:effectLst/>
                <a:latin typeface="Open Sans" panose="020B0606030504020204" pitchFamily="34" charset="0"/>
                <a:ea typeface="Aptos" panose="020B0004020202020204" pitchFamily="34" charset="0"/>
              </a:rPr>
              <a:t>Left pending in House committee</a:t>
            </a:r>
          </a:p>
          <a:p>
            <a:endParaRPr lang="en-US" sz="1800" dirty="0">
              <a:solidFill>
                <a:srgbClr val="555555"/>
              </a:solidFill>
              <a:effectLst/>
              <a:latin typeface="Open Sans" panose="020B0606030504020204" pitchFamily="34" charset="0"/>
              <a:ea typeface="Aptos" panose="020B0004020202020204" pitchFamily="34" charset="0"/>
            </a:endParaRPr>
          </a:p>
          <a:p>
            <a:r>
              <a:rPr lang="en-US" sz="1800" dirty="0">
                <a:solidFill>
                  <a:srgbClr val="555555"/>
                </a:solidFill>
                <a:effectLst/>
                <a:latin typeface="Open Sans" panose="020B0606030504020204" pitchFamily="34" charset="0"/>
                <a:ea typeface="Aptos" panose="020B0004020202020204" pitchFamily="34" charset="0"/>
              </a:rPr>
              <a:t>SB 12 (Creighton), as filed, is a broad parental rights bill that includes several provisions. The bill prohibits public schools or state agencies from infringing on parental rights unless it’s necessary to further compelling state interest or narrowly tailored using the least restrictive means to achieve that interest. The bill allows students to transfer to any Texas public school unless the receiving school is full, the child has a history of criminal behavior or disciplinary problems outlined in district policy regarding accepting transfers, or the transfer would violate a court-ordered desegregation plan. The bill also prohibits public schools (ISDs and charters) from assigning diversity, equity, and inclusion duties to anyone and prohibits district employees, contractors, or volunteers from engaging in DEI duties. The committee substitute expands the definition of DEI to include all activities and programs that reference race, color, gender identity or sexual orientation, except those required by state or federal law. SB 12 prohibits public schools (ISDs and charters) from withholding information from parents regarding their children unless sharing said information would violate a law, such as FERPA. School boards would also need to develop a plan for parental engagement in the district and provide parents with information (using a form developed by TEA) about parental rights and options. The committee substitute also states that districts must notify employees of changes and that they may only enforce disciplinary actions against employees who intentionally or knowingly violate the provisions of the bill. The committee sub also prohibits student clubs focused only on sexual orientation or gender identity and parental permission is required for participation in student groups. Senators amended the bill on the floor to prohibit districts from requiring parents to pay legal fees for grievances until they reach the TEA level. A second and third amendment apply school health advisory committee requirements to charter schools and districts of innovation. </a:t>
            </a:r>
            <a:br>
              <a:rPr lang="en-US" sz="1800" dirty="0">
                <a:solidFill>
                  <a:srgbClr val="555555"/>
                </a:solidFill>
                <a:effectLst/>
                <a:latin typeface="Open Sans" panose="020B0606030504020204" pitchFamily="34" charset="0"/>
                <a:ea typeface="Aptos" panose="020B0004020202020204" pitchFamily="34" charset="0"/>
              </a:rPr>
            </a:br>
            <a:endParaRPr lang="en-US" dirty="0"/>
          </a:p>
        </p:txBody>
      </p:sp>
      <p:sp>
        <p:nvSpPr>
          <p:cNvPr id="4" name="Slide Number Placeholder 3">
            <a:extLst>
              <a:ext uri="{FF2B5EF4-FFF2-40B4-BE49-F238E27FC236}">
                <a16:creationId xmlns:a16="http://schemas.microsoft.com/office/drawing/2014/main" id="{9BF8699D-AC2D-0379-5F83-2AE332B152EE}"/>
              </a:ext>
            </a:extLst>
          </p:cNvPr>
          <p:cNvSpPr>
            <a:spLocks noGrp="1"/>
          </p:cNvSpPr>
          <p:nvPr>
            <p:ph type="sldNum" sz="quarter" idx="5"/>
          </p:nvPr>
        </p:nvSpPr>
        <p:spPr/>
        <p:txBody>
          <a:bodyPr/>
          <a:lstStyle/>
          <a:p>
            <a:fld id="{7BCA1624-EC33-4828-8D5F-0C7EDA44DA8A}" type="slidenum">
              <a:rPr lang="en-US" smtClean="0"/>
              <a:t>13</a:t>
            </a:fld>
            <a:endParaRPr lang="en-US"/>
          </a:p>
        </p:txBody>
      </p:sp>
    </p:spTree>
    <p:extLst>
      <p:ext uri="{BB962C8B-B14F-4D97-AF65-F5344CB8AC3E}">
        <p14:creationId xmlns:p14="http://schemas.microsoft.com/office/powerpoint/2010/main" val="202499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5B897-7E74-DD08-22CB-294E4EFFC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4A81E7-8E64-A99A-3084-6A79D5882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9341B-3AA7-46CA-A894-6DC2BAF282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555555"/>
                </a:solidFill>
                <a:effectLst/>
                <a:latin typeface="Open Sans" panose="020B0606030504020204" pitchFamily="34" charset="0"/>
                <a:ea typeface="Aptos" panose="020B0004020202020204" pitchFamily="34" charset="0"/>
              </a:rPr>
              <a:t>Heard in House Pub Ed, left pending.</a:t>
            </a:r>
          </a:p>
          <a:p>
            <a:endParaRPr lang="en-US" sz="1800" dirty="0">
              <a:solidFill>
                <a:srgbClr val="555555"/>
              </a:solidFill>
              <a:effectLst/>
              <a:latin typeface="Open Sans" panose="020B0606030504020204" pitchFamily="34" charset="0"/>
              <a:ea typeface="Aptos" panose="020B0004020202020204" pitchFamily="34" charset="0"/>
            </a:endParaRPr>
          </a:p>
          <a:p>
            <a:r>
              <a:rPr lang="en-US" sz="1800" dirty="0">
                <a:solidFill>
                  <a:srgbClr val="555555"/>
                </a:solidFill>
                <a:effectLst/>
                <a:latin typeface="Open Sans" panose="020B0606030504020204" pitchFamily="34" charset="0"/>
                <a:ea typeface="Aptos" panose="020B0004020202020204" pitchFamily="34" charset="0"/>
              </a:rPr>
              <a:t>SB 12 (Creighton), as filed, is a broad parental rights bill that includes several provisions. The bill prohibits public schools or state agencies from infringing on parental rights unless it’s necessary to further compelling state interest or narrowly tailored using the least restrictive means to achieve that interest. The bill allows students to transfer to any Texas public school unless the receiving school is full, the child has a history of criminal behavior or disciplinary problems outlined in district policy regarding accepting transfers, or the transfer would violate a court-ordered desegregation plan. The bill also prohibits public schools (ISDs and charters) from assigning diversity, equity, and inclusion duties to anyone and prohibits district employees, contractors, or volunteers from engaging in DEI duties. The committee substitute expands the definition of DEI to include all activities and programs that reference race, color, gender identity or sexual orientation, except those required by state or federal law. SB 12 prohibits public schools (ISDs and charters) from withholding information from parents regarding their children unless sharing said information would violate a law, such as FERPA. School boards would also need to develop a plan for parental engagement in the district and provide parents with information (using a form developed by TEA) about parental rights and options. The committee substitute also states that districts must notify employees of changes and that they may only enforce disciplinary actions against employees who intentionally or knowingly violate the provisions of the bill. The committee sub also prohibits student clubs focused only on sexual orientation or gender identity and parental permission is required for participation in student groups. Senators amended the bill on the floor to prohibit districts from requiring parents to pay legal fees for grievances until they reach the TEA level. A second and third amendment apply school health advisory committee requirements to charter schools and districts of innovation. </a:t>
            </a:r>
            <a:br>
              <a:rPr lang="en-US" sz="1800" dirty="0">
                <a:solidFill>
                  <a:srgbClr val="555555"/>
                </a:solidFill>
                <a:effectLst/>
                <a:latin typeface="Open Sans" panose="020B0606030504020204" pitchFamily="34" charset="0"/>
                <a:ea typeface="Aptos" panose="020B0004020202020204" pitchFamily="34" charset="0"/>
              </a:rPr>
            </a:br>
            <a:endParaRPr lang="en-US" sz="1800" dirty="0">
              <a:solidFill>
                <a:srgbClr val="555555"/>
              </a:solidFill>
              <a:effectLst/>
              <a:latin typeface="Open Sans" panose="020B0606030504020204" pitchFamily="34" charset="0"/>
              <a:ea typeface="Aptos" panose="020B0004020202020204" pitchFamily="34" charset="0"/>
            </a:endParaRPr>
          </a:p>
          <a:p>
            <a:r>
              <a:rPr lang="en-US" sz="1800" dirty="0">
                <a:solidFill>
                  <a:srgbClr val="555555"/>
                </a:solidFill>
                <a:effectLst/>
                <a:latin typeface="Open Sans" panose="020B0606030504020204" pitchFamily="34" charset="0"/>
                <a:ea typeface="Aptos" panose="020B0004020202020204" pitchFamily="34" charset="0"/>
              </a:rPr>
              <a:t>CSSB 13 (Paxton) would require districts to provide parents with access to catalogs of library materials, provide parents with the ability to limit their children’s access to certain materials, and (for districts that use a learning management system or an online portal) require districts to set up processes to allow parents to see what their students are checking out. The bill also creates local school library advisory councils and details a process for challenging library materials.</a:t>
            </a:r>
            <a:br>
              <a:rPr lang="en-US" sz="1800" dirty="0">
                <a:solidFill>
                  <a:srgbClr val="555555"/>
                </a:solidFill>
                <a:effectLst/>
                <a:latin typeface="Open Sans" panose="020B0606030504020204" pitchFamily="34" charset="0"/>
                <a:ea typeface="Aptos" panose="020B0004020202020204" pitchFamily="34" charset="0"/>
              </a:rPr>
            </a:br>
            <a:endParaRPr lang="en-US" dirty="0"/>
          </a:p>
        </p:txBody>
      </p:sp>
      <p:sp>
        <p:nvSpPr>
          <p:cNvPr id="4" name="Slide Number Placeholder 3">
            <a:extLst>
              <a:ext uri="{FF2B5EF4-FFF2-40B4-BE49-F238E27FC236}">
                <a16:creationId xmlns:a16="http://schemas.microsoft.com/office/drawing/2014/main" id="{F58F8035-3A92-933E-16D8-FF89178FFCE1}"/>
              </a:ext>
            </a:extLst>
          </p:cNvPr>
          <p:cNvSpPr>
            <a:spLocks noGrp="1"/>
          </p:cNvSpPr>
          <p:nvPr>
            <p:ph type="sldNum" sz="quarter" idx="5"/>
          </p:nvPr>
        </p:nvSpPr>
        <p:spPr/>
        <p:txBody>
          <a:bodyPr/>
          <a:lstStyle/>
          <a:p>
            <a:fld id="{7BCA1624-EC33-4828-8D5F-0C7EDA44DA8A}" type="slidenum">
              <a:rPr lang="en-US" smtClean="0"/>
              <a:t>14</a:t>
            </a:fld>
            <a:endParaRPr lang="en-US"/>
          </a:p>
        </p:txBody>
      </p:sp>
    </p:spTree>
    <p:extLst>
      <p:ext uri="{BB962C8B-B14F-4D97-AF65-F5344CB8AC3E}">
        <p14:creationId xmlns:p14="http://schemas.microsoft.com/office/powerpoint/2010/main" val="34200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3B79E-3FD4-2521-A63A-5751FBCD3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A5AC1-DA50-CB46-8CF8-F4B87B5F6F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0C9128-CD8D-A535-486E-59BF496CCB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555555"/>
                </a:solidFill>
                <a:effectLst/>
                <a:latin typeface="Open Sans" panose="020B0606030504020204" pitchFamily="34" charset="0"/>
                <a:ea typeface="Aptos" panose="020B0004020202020204" pitchFamily="34" charset="0"/>
              </a:rPr>
              <a:t>Referred in the House, but not scheduled for hearing</a:t>
            </a:r>
          </a:p>
          <a:p>
            <a:endParaRPr lang="en-US" sz="1800" dirty="0">
              <a:solidFill>
                <a:srgbClr val="555555"/>
              </a:solidFill>
              <a:effectLst/>
              <a:latin typeface="Open Sans" panose="020B0606030504020204" pitchFamily="34" charset="0"/>
              <a:ea typeface="Aptos" panose="020B0004020202020204" pitchFamily="34" charset="0"/>
            </a:endParaRPr>
          </a:p>
          <a:p>
            <a:r>
              <a:rPr lang="en-US" sz="1800" dirty="0">
                <a:solidFill>
                  <a:srgbClr val="555555"/>
                </a:solidFill>
                <a:effectLst/>
                <a:latin typeface="Open Sans" panose="020B0606030504020204" pitchFamily="34" charset="0"/>
                <a:ea typeface="Aptos" panose="020B0004020202020204" pitchFamily="34" charset="0"/>
              </a:rPr>
              <a:t>SB 12 (Creighton), as filed, is a broad parental rights bill that includes several provisions. The bill prohibits public schools or state agencies from infringing on parental rights unless it’s necessary to further compelling state interest or narrowly tailored using the least restrictive means to achieve that interest. The bill allows students to transfer to any Texas public school unless the receiving school is full, the child has a history of criminal behavior or disciplinary problems outlined in district policy regarding accepting transfers, or the transfer would violate a court-ordered desegregation plan. The bill also prohibits public schools (ISDs and charters) from assigning diversity, equity, and inclusion duties to anyone and prohibits district employees, contractors, or volunteers from engaging in DEI duties. The committee substitute expands the definition of DEI to include all activities and programs that reference race, color, gender identity or sexual orientation, except those required by state or federal law. SB 12 prohibits public schools (ISDs and charters) from withholding information from parents regarding their children unless sharing said information would violate a law, such as FERPA. School boards would also need to develop a plan for parental engagement in the district and provide parents with information (using a form developed by TEA) about parental rights and options. The committee substitute also states that districts must notify employees of changes and that they may only enforce disciplinary actions against employees who intentionally or knowingly violate the provisions of the bill. The committee sub also prohibits student clubs focused only on sexual orientation or gender identity and parental permission is required for participation in student groups. Senators amended the bill on the floor to prohibit districts from requiring parents to pay legal fees for grievances until they reach the TEA level. A second and third amendment apply school health advisory committee requirements to charter schools and districts of innovation. </a:t>
            </a:r>
            <a:br>
              <a:rPr lang="en-US" sz="1800" dirty="0">
                <a:solidFill>
                  <a:srgbClr val="555555"/>
                </a:solidFill>
                <a:effectLst/>
                <a:latin typeface="Open Sans" panose="020B0606030504020204" pitchFamily="34" charset="0"/>
                <a:ea typeface="Aptos" panose="020B0004020202020204" pitchFamily="34" charset="0"/>
              </a:rPr>
            </a:br>
            <a:endParaRPr lang="en-US" sz="1800" dirty="0">
              <a:solidFill>
                <a:srgbClr val="555555"/>
              </a:solidFill>
              <a:effectLst/>
              <a:latin typeface="Open Sans" panose="020B0606030504020204" pitchFamily="34" charset="0"/>
              <a:ea typeface="Aptos" panose="020B0004020202020204" pitchFamily="34" charset="0"/>
            </a:endParaRPr>
          </a:p>
          <a:p>
            <a:r>
              <a:rPr lang="en-US" sz="1800" dirty="0">
                <a:solidFill>
                  <a:srgbClr val="555555"/>
                </a:solidFill>
                <a:effectLst/>
                <a:latin typeface="Open Sans" panose="020B0606030504020204" pitchFamily="34" charset="0"/>
                <a:ea typeface="Aptos" panose="020B0004020202020204" pitchFamily="34" charset="0"/>
              </a:rPr>
              <a:t>CSSB 13 (Paxton) would require districts to provide parents with access to catalogs of library materials, provide parents with the ability to limit their children’s access to certain materials, and (for districts that use a learning management system or an online portal) require districts to set up processes to allow parents to see what their students are checking out. The bill also creates local school library advisory councils and details a process for challenging library materials.</a:t>
            </a:r>
            <a:br>
              <a:rPr lang="en-US" sz="1800" dirty="0">
                <a:solidFill>
                  <a:srgbClr val="555555"/>
                </a:solidFill>
                <a:effectLst/>
                <a:latin typeface="Open Sans" panose="020B0606030504020204" pitchFamily="34" charset="0"/>
                <a:ea typeface="Aptos" panose="020B0004020202020204" pitchFamily="34" charset="0"/>
              </a:rPr>
            </a:br>
            <a:endParaRPr lang="en-US" dirty="0"/>
          </a:p>
        </p:txBody>
      </p:sp>
      <p:sp>
        <p:nvSpPr>
          <p:cNvPr id="4" name="Slide Number Placeholder 3">
            <a:extLst>
              <a:ext uri="{FF2B5EF4-FFF2-40B4-BE49-F238E27FC236}">
                <a16:creationId xmlns:a16="http://schemas.microsoft.com/office/drawing/2014/main" id="{734A10E6-8DA8-7172-63F8-22093235306A}"/>
              </a:ext>
            </a:extLst>
          </p:cNvPr>
          <p:cNvSpPr>
            <a:spLocks noGrp="1"/>
          </p:cNvSpPr>
          <p:nvPr>
            <p:ph type="sldNum" sz="quarter" idx="5"/>
          </p:nvPr>
        </p:nvSpPr>
        <p:spPr/>
        <p:txBody>
          <a:bodyPr/>
          <a:lstStyle/>
          <a:p>
            <a:fld id="{7BCA1624-EC33-4828-8D5F-0C7EDA44DA8A}" type="slidenum">
              <a:rPr lang="en-US" smtClean="0"/>
              <a:t>15</a:t>
            </a:fld>
            <a:endParaRPr lang="en-US"/>
          </a:p>
        </p:txBody>
      </p:sp>
    </p:spTree>
    <p:extLst>
      <p:ext uri="{BB962C8B-B14F-4D97-AF65-F5344CB8AC3E}">
        <p14:creationId xmlns:p14="http://schemas.microsoft.com/office/powerpoint/2010/main" val="755898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53C91-8504-99C7-6211-A96A8244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59DAE-F6E2-AAA7-BE41-50C8E0690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735BE3-89C9-13B5-B082-C81136ED53B3}"/>
              </a:ext>
            </a:extLst>
          </p:cNvPr>
          <p:cNvSpPr>
            <a:spLocks noGrp="1"/>
          </p:cNvSpPr>
          <p:nvPr>
            <p:ph type="body" idx="1"/>
          </p:nvPr>
        </p:nvSpPr>
        <p:spPr/>
        <p:txBody>
          <a:bodyPr/>
          <a:lstStyle/>
          <a:p>
            <a:pPr marL="0" marR="0" lvl="0" indent="0" algn="l" defTabSz="914400" rtl="0" eaLnBrk="1" fontAlgn="auto" latinLnBrk="0" hangingPunct="1">
              <a:lnSpc>
                <a:spcPts val="2340"/>
              </a:lnSpc>
              <a:spcBef>
                <a:spcPts val="0"/>
              </a:spcBef>
              <a:spcAft>
                <a:spcPts val="0"/>
              </a:spcAft>
              <a:buClrTx/>
              <a:buSzTx/>
              <a:buFontTx/>
              <a:buNone/>
              <a:tabLst/>
              <a:defRPr/>
            </a:pPr>
            <a:r>
              <a:rPr lang="en-US" sz="1800" dirty="0">
                <a:solidFill>
                  <a:srgbClr val="555555"/>
                </a:solidFill>
                <a:effectLst/>
                <a:latin typeface="Open Sans" panose="020B0606030504020204" pitchFamily="34" charset="0"/>
                <a:ea typeface="Aptos" panose="020B0004020202020204" pitchFamily="34" charset="0"/>
              </a:rPr>
              <a:t>Referred in the House, but not scheduled for hearing. Subbed into HB 2</a:t>
            </a:r>
          </a:p>
          <a:p>
            <a:pPr marL="0" marR="0">
              <a:lnSpc>
                <a:spcPts val="2340"/>
              </a:lnSpc>
            </a:pPr>
            <a:endParaRPr lang="en-US" sz="1800" b="1" dirty="0">
              <a:solidFill>
                <a:srgbClr val="003468"/>
              </a:solidFill>
              <a:effectLst/>
              <a:latin typeface="Open Sans" panose="020B0606030504020204" pitchFamily="34" charset="0"/>
              <a:ea typeface="Times New Roman" panose="02020603050405020304" pitchFamily="18" charset="0"/>
              <a:cs typeface="Aptos" panose="020B0004020202020204" pitchFamily="34" charset="0"/>
            </a:endParaRPr>
          </a:p>
          <a:p>
            <a:pPr marL="0" marR="0">
              <a:lnSpc>
                <a:spcPts val="2340"/>
              </a:lnSpc>
            </a:pPr>
            <a:r>
              <a:rPr lang="en-US" sz="1800" b="1" dirty="0">
                <a:solidFill>
                  <a:srgbClr val="003468"/>
                </a:solidFill>
                <a:effectLst/>
                <a:latin typeface="Open Sans" panose="020B0606030504020204" pitchFamily="34" charset="0"/>
                <a:ea typeface="Times New Roman" panose="02020603050405020304" pitchFamily="18" charset="0"/>
                <a:cs typeface="Aptos" panose="020B0004020202020204" pitchFamily="34" charset="0"/>
              </a:rPr>
              <a:t>Senate passes $4.85 billion teacher pay bill</a:t>
            </a:r>
            <a:endParaRPr lang="en-US" sz="1800" b="1"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440"/>
              </a:lnSpc>
            </a:pP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The Senate on Wednesday passed </a:t>
            </a:r>
            <a:r>
              <a:rPr lang="en-US" sz="1800" b="1" dirty="0">
                <a:solidFill>
                  <a:srgbClr val="555555"/>
                </a:solidFill>
                <a:effectLst/>
                <a:latin typeface="Open Sans" panose="020B0606030504020204" pitchFamily="34" charset="0"/>
                <a:ea typeface="Aptos" panose="020B0004020202020204" pitchFamily="34" charset="0"/>
                <a:cs typeface="Aptos" panose="020B0004020202020204" pitchFamily="34" charset="0"/>
              </a:rPr>
              <a:t>SB 26</a:t>
            </a: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 by Senate Education K-16 Committee Chair Brandon Creighton (R-Conroe). The $4.85 billion teacher compensation proposal dedicates creates a public school teacher retention allotment, significantly increases the Teacher Incentive Allotment, and establishes free prekindergarten for classroom teachers.</a:t>
            </a: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The teacher retention allotment increases salaries by:</a:t>
            </a: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$5,000 for each classroom teacher who has at least 3 years but less than 5 years of teaching experience and $10,000 for each classroom teacher who has 5 or more years of experience in districts with 5,000 or fewer students; or</a:t>
            </a: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$2,500 for each classroom teacher who has at least 3 years of teaching experience but less than five years of teaching experience and $5,500 for each classroom teacher who has five or more years of teaching experience in districts with more than 5,000 students.</a:t>
            </a: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SB 26 also adds classroom teachers’ children to the list of kids eligible for free prekindergarten enrollment at age three. </a:t>
            </a: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The bill increases awards under the Teacher Incentive Allotment and creates a new entry designation level according to this schedule:</a:t>
            </a: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Master teacher – $12,000 not to exceed $36,000</a:t>
            </a: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Exemplary teacher – $9,000 not to exceed $25,000 </a:t>
            </a: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Recognized teacher – $5,000 not to exceed $15,000 </a:t>
            </a: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Acknowledged – $3,000 not to exceed $9,000  </a:t>
            </a: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The bill also increases by $1,000 each level of the TIA rural factor and includes $3,000 for each nationally board-certified teacher until their certification expires or Sept. 1, 2028 (whichever comes first). Teachers who have substantial progress toward national board certification on Sept. 1, 2025, may qualify for this TIA designation.</a:t>
            </a: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The bill creates a Local Optional Teacher Designation System Grant Program for school districts that would be administered by TEA and would provide money and technical assistance to districts that use TEA-established recommendations for evaluations and compensation.  </a:t>
            </a: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SB 26 also requires TEA to contract with a third party to provide services to classroom teachers that include providing liability insurance and assisting teachers with understanding their rights, duties, and benefits. </a:t>
            </a: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b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b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The Senate passed the bill unanimously, and SB 26 now heads to the House for consideration.</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D7DED26C-8181-7D0A-2F26-70A5D3F94B92}"/>
              </a:ext>
            </a:extLst>
          </p:cNvPr>
          <p:cNvSpPr>
            <a:spLocks noGrp="1"/>
          </p:cNvSpPr>
          <p:nvPr>
            <p:ph type="sldNum" sz="quarter" idx="5"/>
          </p:nvPr>
        </p:nvSpPr>
        <p:spPr/>
        <p:txBody>
          <a:bodyPr/>
          <a:lstStyle/>
          <a:p>
            <a:fld id="{7BCA1624-EC33-4828-8D5F-0C7EDA44DA8A}" type="slidenum">
              <a:rPr lang="en-US" smtClean="0"/>
              <a:t>16</a:t>
            </a:fld>
            <a:endParaRPr lang="en-US"/>
          </a:p>
        </p:txBody>
      </p:sp>
    </p:spTree>
    <p:extLst>
      <p:ext uri="{BB962C8B-B14F-4D97-AF65-F5344CB8AC3E}">
        <p14:creationId xmlns:p14="http://schemas.microsoft.com/office/powerpoint/2010/main" val="3966590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555555"/>
                </a:solidFill>
                <a:effectLst/>
                <a:latin typeface="Open Sans" panose="020B0606030504020204" pitchFamily="34" charset="0"/>
                <a:ea typeface="Aptos" panose="020B0004020202020204" pitchFamily="34" charset="0"/>
              </a:rPr>
              <a:t>Referred in the House, but not scheduled for hearing. Subbed into HB 2</a:t>
            </a:r>
          </a:p>
          <a:p>
            <a:endParaRPr lang="en-US" sz="1800" dirty="0">
              <a:solidFill>
                <a:srgbClr val="555555"/>
              </a:solidFill>
              <a:effectLst/>
              <a:latin typeface="Open Sans" panose="020B0606030504020204" pitchFamily="34" charset="0"/>
              <a:ea typeface="Aptos" panose="020B0004020202020204" pitchFamily="34" charset="0"/>
            </a:endParaRPr>
          </a:p>
          <a:p>
            <a:r>
              <a:rPr lang="en-US" sz="1800" dirty="0">
                <a:solidFill>
                  <a:srgbClr val="555555"/>
                </a:solidFill>
                <a:effectLst/>
                <a:latin typeface="Open Sans" panose="020B0606030504020204" pitchFamily="34" charset="0"/>
                <a:ea typeface="Aptos" panose="020B0004020202020204" pitchFamily="34" charset="0"/>
              </a:rPr>
              <a:t>SB 568 (Bettencourt) creates a seven-tiered system of intensity-based special education funding to be developed by the commissioner of education. The bill would require a school board to meet at least once per year to discuss the performance of students receiving special education services. TEA would develop the performance indicators used during the meeting. SB 568 creates grant programs for schools to provide innovative services to students with autism; for training in dyslexia for teachers and staff; and or recruiting SPED staff. SB 568 amends language around how to monitor school compliance with federal and state SPED laws and requires TEA to establish criteria and instruments for use in determining district compliance. TEA would also develop interventions and graduated sanctions for schools it identifies as being out of compliance. The bill also creates a SPED service group allotment and additional funding for a $500 initial evaluation allotment.  </a:t>
            </a:r>
          </a:p>
          <a:p>
            <a:endParaRPr lang="en-US" sz="1800" dirty="0">
              <a:solidFill>
                <a:srgbClr val="555555"/>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7BCA1624-EC33-4828-8D5F-0C7EDA44DA8A}" type="slidenum">
              <a:rPr lang="en-US" smtClean="0"/>
              <a:t>17</a:t>
            </a:fld>
            <a:endParaRPr lang="en-US"/>
          </a:p>
        </p:txBody>
      </p:sp>
    </p:spTree>
    <p:extLst>
      <p:ext uri="{BB962C8B-B14F-4D97-AF65-F5344CB8AC3E}">
        <p14:creationId xmlns:p14="http://schemas.microsoft.com/office/powerpoint/2010/main" val="3819276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2EF25-6616-261A-7525-77B73840C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487CF-F786-08A7-AA47-50B8DDAC94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D8E18-75E0-98E3-25AE-4B9949D19821}"/>
              </a:ext>
            </a:extLst>
          </p:cNvPr>
          <p:cNvSpPr>
            <a:spLocks noGrp="1"/>
          </p:cNvSpPr>
          <p:nvPr>
            <p:ph type="body" idx="1"/>
          </p:nvPr>
        </p:nvSpPr>
        <p:spPr/>
        <p:txBody>
          <a:bodyPr/>
          <a:lstStyle/>
          <a:p>
            <a:r>
              <a:rPr lang="en-US" sz="1800" dirty="0">
                <a:solidFill>
                  <a:srgbClr val="555555"/>
                </a:solidFill>
                <a:effectLst/>
                <a:latin typeface="Open Sans" panose="020B0606030504020204" pitchFamily="34" charset="0"/>
                <a:ea typeface="Aptos" panose="020B0004020202020204" pitchFamily="34" charset="0"/>
              </a:rPr>
              <a:t>Passed in Senate Ed Thursday.</a:t>
            </a:r>
          </a:p>
          <a:p>
            <a:endParaRPr lang="en-US" sz="1800" dirty="0">
              <a:solidFill>
                <a:srgbClr val="555555"/>
              </a:solidFill>
              <a:effectLst/>
              <a:latin typeface="Open Sans" panose="020B0606030504020204" pitchFamily="34" charset="0"/>
              <a:ea typeface="Aptos" panose="020B0004020202020204" pitchFamily="34" charset="0"/>
            </a:endParaRPr>
          </a:p>
          <a:p>
            <a:r>
              <a:rPr lang="en-US" sz="1800" dirty="0">
                <a:solidFill>
                  <a:srgbClr val="555555"/>
                </a:solidFill>
                <a:effectLst/>
                <a:latin typeface="Open Sans" panose="020B0606030504020204" pitchFamily="34" charset="0"/>
                <a:ea typeface="Aptos" panose="020B0004020202020204" pitchFamily="34" charset="0"/>
              </a:rPr>
              <a:t>HB 6 (Leach) includes several provisions addressing discipline in public schools. The bill clarifies that the three-day limit on suspension applies only to out-of-school suspension and adds immediate health threats and repeated/significant class disruption to the reasons that a student below third grade can be suspended out of school. HB 6 removes the requirement to place students in disciplinary alternative education programs (DAEP) for e-cigarette violations and adds certain weapons offenses and misdemeanors to reasons for mandatory DAEP placement. The bill also allows districts to place and receive ADA for expelled students in virtual or in-person DAEP or a juvenile justice alternative education program. HB 6 also creates an expedited process to request a court order to remove a special education student from their educational setting if a threat assessment determines that physical harm is likely. </a:t>
            </a:r>
          </a:p>
          <a:p>
            <a:endParaRPr lang="en-US" sz="1800" dirty="0">
              <a:solidFill>
                <a:srgbClr val="555555"/>
              </a:solidFill>
              <a:effectLst/>
              <a:latin typeface="Open Sans" panose="020B0606030504020204" pitchFamily="34" charset="0"/>
            </a:endParaRPr>
          </a:p>
        </p:txBody>
      </p:sp>
      <p:sp>
        <p:nvSpPr>
          <p:cNvPr id="4" name="Slide Number Placeholder 3">
            <a:extLst>
              <a:ext uri="{FF2B5EF4-FFF2-40B4-BE49-F238E27FC236}">
                <a16:creationId xmlns:a16="http://schemas.microsoft.com/office/drawing/2014/main" id="{28AEF31C-0888-0A97-1553-2DB228C3D8F0}"/>
              </a:ext>
            </a:extLst>
          </p:cNvPr>
          <p:cNvSpPr>
            <a:spLocks noGrp="1"/>
          </p:cNvSpPr>
          <p:nvPr>
            <p:ph type="sldNum" sz="quarter" idx="5"/>
          </p:nvPr>
        </p:nvSpPr>
        <p:spPr/>
        <p:txBody>
          <a:bodyPr/>
          <a:lstStyle/>
          <a:p>
            <a:fld id="{7BCA1624-EC33-4828-8D5F-0C7EDA44DA8A}" type="slidenum">
              <a:rPr lang="en-US" smtClean="0"/>
              <a:t>18</a:t>
            </a:fld>
            <a:endParaRPr lang="en-US"/>
          </a:p>
        </p:txBody>
      </p:sp>
    </p:spTree>
    <p:extLst>
      <p:ext uri="{BB962C8B-B14F-4D97-AF65-F5344CB8AC3E}">
        <p14:creationId xmlns:p14="http://schemas.microsoft.com/office/powerpoint/2010/main" val="3260896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27D4-3836-7CF1-0DC8-202D6BC908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3F19D8-C4AF-5217-398B-3C51C5DC3D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2396F-B529-C9DD-AFB9-897585E7AB3D}"/>
              </a:ext>
            </a:extLst>
          </p:cNvPr>
          <p:cNvSpPr>
            <a:spLocks noGrp="1"/>
          </p:cNvSpPr>
          <p:nvPr>
            <p:ph type="body" idx="1"/>
          </p:nvPr>
        </p:nvSpPr>
        <p:spPr/>
        <p:txBody>
          <a:bodyPr/>
          <a:lstStyle/>
          <a:p>
            <a:endParaRPr lang="en-US" sz="1800" dirty="0">
              <a:solidFill>
                <a:srgbClr val="555555"/>
              </a:solidFill>
              <a:effectLst/>
              <a:latin typeface="Open Sans" panose="020B0606030504020204" pitchFamily="34" charset="0"/>
              <a:ea typeface="Aptos" panose="020B0004020202020204" pitchFamily="34" charset="0"/>
            </a:endParaRPr>
          </a:p>
          <a:p>
            <a:r>
              <a:rPr lang="en-US" sz="1800" dirty="0">
                <a:solidFill>
                  <a:srgbClr val="555555"/>
                </a:solidFill>
                <a:effectLst/>
                <a:latin typeface="Open Sans" panose="020B0606030504020204" pitchFamily="34" charset="0"/>
                <a:ea typeface="Aptos" panose="020B0004020202020204" pitchFamily="34" charset="0"/>
              </a:rPr>
              <a:t>HB 6 (Leach) includes several provisions addressing discipline in public schools. The bill clarifies that the three-day limit on suspension applies only to out-of-school suspension and adds immediate health threats and repeated/significant class disruption to the reasons that a student below third grade can be suspended out of school. HB 6 removes the requirement to place students in disciplinary alternative education programs (DAEP) for e-cigarette violations and adds certain weapons offenses and misdemeanors to reasons for mandatory DAEP placement. The bill also allows districts to place and receive ADA for expelled students in virtual or in-person DAEP or a juvenile justice alternative education program. HB 6 also creates an expedited process to request a court order to remove a special education student from their educational setting if a threat assessment determines that physical harm is likely. </a:t>
            </a:r>
          </a:p>
          <a:p>
            <a:endParaRPr lang="en-US" sz="1800" dirty="0">
              <a:solidFill>
                <a:srgbClr val="555555"/>
              </a:solidFill>
              <a:effectLst/>
              <a:latin typeface="Open Sans" panose="020B0606030504020204" pitchFamily="34" charset="0"/>
            </a:endParaRPr>
          </a:p>
        </p:txBody>
      </p:sp>
      <p:sp>
        <p:nvSpPr>
          <p:cNvPr id="4" name="Slide Number Placeholder 3">
            <a:extLst>
              <a:ext uri="{FF2B5EF4-FFF2-40B4-BE49-F238E27FC236}">
                <a16:creationId xmlns:a16="http://schemas.microsoft.com/office/drawing/2014/main" id="{A17BD0DC-DE02-2B26-CDC8-392BDC8740B0}"/>
              </a:ext>
            </a:extLst>
          </p:cNvPr>
          <p:cNvSpPr>
            <a:spLocks noGrp="1"/>
          </p:cNvSpPr>
          <p:nvPr>
            <p:ph type="sldNum" sz="quarter" idx="5"/>
          </p:nvPr>
        </p:nvSpPr>
        <p:spPr/>
        <p:txBody>
          <a:bodyPr/>
          <a:lstStyle/>
          <a:p>
            <a:fld id="{7BCA1624-EC33-4828-8D5F-0C7EDA44DA8A}" type="slidenum">
              <a:rPr lang="en-US" smtClean="0"/>
              <a:t>19</a:t>
            </a:fld>
            <a:endParaRPr lang="en-US"/>
          </a:p>
        </p:txBody>
      </p:sp>
    </p:spTree>
    <p:extLst>
      <p:ext uri="{BB962C8B-B14F-4D97-AF65-F5344CB8AC3E}">
        <p14:creationId xmlns:p14="http://schemas.microsoft.com/office/powerpoint/2010/main" val="67470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want to touch on any significant conference committees.</a:t>
            </a:r>
          </a:p>
        </p:txBody>
      </p:sp>
      <p:sp>
        <p:nvSpPr>
          <p:cNvPr id="4" name="Slide Number Placeholder 3"/>
          <p:cNvSpPr>
            <a:spLocks noGrp="1"/>
          </p:cNvSpPr>
          <p:nvPr>
            <p:ph type="sldNum" sz="quarter" idx="5"/>
          </p:nvPr>
        </p:nvSpPr>
        <p:spPr/>
        <p:txBody>
          <a:bodyPr/>
          <a:lstStyle/>
          <a:p>
            <a:fld id="{7BCA1624-EC33-4828-8D5F-0C7EDA44DA8A}" type="slidenum">
              <a:rPr lang="en-US" smtClean="0"/>
              <a:t>2</a:t>
            </a:fld>
            <a:endParaRPr lang="en-US"/>
          </a:p>
        </p:txBody>
      </p:sp>
    </p:spTree>
    <p:extLst>
      <p:ext uri="{BB962C8B-B14F-4D97-AF65-F5344CB8AC3E}">
        <p14:creationId xmlns:p14="http://schemas.microsoft.com/office/powerpoint/2010/main" val="183999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6DB13-38AB-BFF8-6A11-63FAEC2DB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E0BEE-D4FC-1F89-62C1-57FA57FD9B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FC82F6-DE67-2540-6C51-299E48B1FE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555555"/>
                </a:solidFill>
                <a:effectLst/>
                <a:latin typeface="Open Sans" panose="020B0606030504020204" pitchFamily="34" charset="0"/>
                <a:ea typeface="Aptos" panose="020B0004020202020204" pitchFamily="34" charset="0"/>
              </a:rPr>
              <a:t>HB 1481 Passed out of the House and referred to Senate 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555555"/>
                </a:solidFill>
                <a:effectLst/>
                <a:latin typeface="Open Sans" panose="020B0606030504020204" pitchFamily="34" charset="0"/>
                <a:ea typeface="Aptos" panose="020B0004020202020204" pitchFamily="34" charset="0"/>
              </a:rPr>
              <a:t>SB 2365 Passed out of Senate and referred in House Pub Ed</a:t>
            </a:r>
          </a:p>
          <a:p>
            <a:endParaRPr lang="en-US" sz="1800" dirty="0">
              <a:solidFill>
                <a:srgbClr val="555555"/>
              </a:solidFill>
              <a:effectLst/>
              <a:latin typeface="Open Sans" panose="020B0606030504020204" pitchFamily="34" charset="0"/>
              <a:ea typeface="Aptos" panose="020B0004020202020204" pitchFamily="34" charset="0"/>
            </a:endParaRPr>
          </a:p>
          <a:p>
            <a:r>
              <a:rPr lang="en-US" sz="1800" dirty="0">
                <a:solidFill>
                  <a:srgbClr val="555555"/>
                </a:solidFill>
                <a:effectLst/>
                <a:latin typeface="Open Sans" panose="020B0606030504020204" pitchFamily="34" charset="0"/>
                <a:ea typeface="Aptos" panose="020B0004020202020204" pitchFamily="34" charset="0"/>
              </a:rPr>
              <a:t>HB 1481 (Fairly) requires districts and charter schools to implement a policy prohibiting students from using personal wireless communication devices during instructional time. </a:t>
            </a:r>
          </a:p>
          <a:p>
            <a:endParaRPr lang="en-US" sz="1800" dirty="0">
              <a:solidFill>
                <a:srgbClr val="555555"/>
              </a:solidFill>
              <a:effectLst/>
              <a:latin typeface="Open Sans" panose="020B0606030504020204" pitchFamily="34" charset="0"/>
            </a:endParaRPr>
          </a:p>
          <a:p>
            <a:r>
              <a:rPr lang="en-US" sz="1800" dirty="0">
                <a:solidFill>
                  <a:srgbClr val="555555"/>
                </a:solidFill>
                <a:effectLst/>
                <a:latin typeface="Open Sans" panose="020B0606030504020204" pitchFamily="34" charset="0"/>
              </a:rPr>
              <a:t>SB 2365 (Crieghton) requires districts and charters to adopt a policy prohibiting students from using a personal wireless communication device during instructional time.</a:t>
            </a:r>
            <a:endParaRPr lang="en-US" dirty="0"/>
          </a:p>
        </p:txBody>
      </p:sp>
      <p:sp>
        <p:nvSpPr>
          <p:cNvPr id="4" name="Slide Number Placeholder 3">
            <a:extLst>
              <a:ext uri="{FF2B5EF4-FFF2-40B4-BE49-F238E27FC236}">
                <a16:creationId xmlns:a16="http://schemas.microsoft.com/office/drawing/2014/main" id="{0570BC14-658D-E3EA-80F2-DAC732C5E1F8}"/>
              </a:ext>
            </a:extLst>
          </p:cNvPr>
          <p:cNvSpPr>
            <a:spLocks noGrp="1"/>
          </p:cNvSpPr>
          <p:nvPr>
            <p:ph type="sldNum" sz="quarter" idx="5"/>
          </p:nvPr>
        </p:nvSpPr>
        <p:spPr/>
        <p:txBody>
          <a:bodyPr/>
          <a:lstStyle/>
          <a:p>
            <a:fld id="{7BCA1624-EC33-4828-8D5F-0C7EDA44DA8A}" type="slidenum">
              <a:rPr lang="en-US" smtClean="0"/>
              <a:t>20</a:t>
            </a:fld>
            <a:endParaRPr lang="en-US"/>
          </a:p>
        </p:txBody>
      </p:sp>
    </p:spTree>
    <p:extLst>
      <p:ext uri="{BB962C8B-B14F-4D97-AF65-F5344CB8AC3E}">
        <p14:creationId xmlns:p14="http://schemas.microsoft.com/office/powerpoint/2010/main" val="2226456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44237" rtl="0" eaLnBrk="1" fontAlgn="auto" latinLnBrk="0" hangingPunct="1">
              <a:lnSpc>
                <a:spcPct val="100000"/>
              </a:lnSpc>
              <a:spcBef>
                <a:spcPts val="0"/>
              </a:spcBef>
              <a:spcAft>
                <a:spcPts val="0"/>
              </a:spcAft>
              <a:buClrTx/>
              <a:buSzTx/>
              <a:buFontTx/>
              <a:buNone/>
              <a:tabLst/>
              <a:defRPr/>
            </a:pPr>
            <a:fld id="{0D4EBD12-71DE-4D92-A2DF-F501566A7D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4423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7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A54EF-AA64-A66A-EB53-3E1863036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E2C0E-3192-1338-3984-471328D4F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3B96D-A899-35EF-DEF7-9BA703580988}"/>
              </a:ext>
            </a:extLst>
          </p:cNvPr>
          <p:cNvSpPr>
            <a:spLocks noGrp="1"/>
          </p:cNvSpPr>
          <p:nvPr>
            <p:ph type="body" idx="1"/>
          </p:nvPr>
        </p:nvSpPr>
        <p:spPr/>
        <p:txBody>
          <a:bodyPr/>
          <a:lstStyle/>
          <a:p>
            <a:r>
              <a:rPr lang="en-US" dirty="0"/>
              <a:t>You may want to touch on any significant conference committees.</a:t>
            </a:r>
          </a:p>
        </p:txBody>
      </p:sp>
      <p:sp>
        <p:nvSpPr>
          <p:cNvPr id="4" name="Slide Number Placeholder 3">
            <a:extLst>
              <a:ext uri="{FF2B5EF4-FFF2-40B4-BE49-F238E27FC236}">
                <a16:creationId xmlns:a16="http://schemas.microsoft.com/office/drawing/2014/main" id="{5A805881-207F-910C-5232-5D3FCD30B106}"/>
              </a:ext>
            </a:extLst>
          </p:cNvPr>
          <p:cNvSpPr>
            <a:spLocks noGrp="1"/>
          </p:cNvSpPr>
          <p:nvPr>
            <p:ph type="sldNum" sz="quarter" idx="5"/>
          </p:nvPr>
        </p:nvSpPr>
        <p:spPr/>
        <p:txBody>
          <a:bodyPr/>
          <a:lstStyle/>
          <a:p>
            <a:fld id="{7BCA1624-EC33-4828-8D5F-0C7EDA44DA8A}" type="slidenum">
              <a:rPr lang="en-US" smtClean="0"/>
              <a:t>3</a:t>
            </a:fld>
            <a:endParaRPr lang="en-US"/>
          </a:p>
        </p:txBody>
      </p:sp>
    </p:spTree>
    <p:extLst>
      <p:ext uri="{BB962C8B-B14F-4D97-AF65-F5344CB8AC3E}">
        <p14:creationId xmlns:p14="http://schemas.microsoft.com/office/powerpoint/2010/main" val="3345616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the Senate has less appropriated for public education funding, so they are working on that issue in conference committee.</a:t>
            </a:r>
          </a:p>
        </p:txBody>
      </p:sp>
      <p:sp>
        <p:nvSpPr>
          <p:cNvPr id="4" name="Slide Number Placeholder 3"/>
          <p:cNvSpPr>
            <a:spLocks noGrp="1"/>
          </p:cNvSpPr>
          <p:nvPr>
            <p:ph type="sldNum" sz="quarter" idx="5"/>
          </p:nvPr>
        </p:nvSpPr>
        <p:spPr/>
        <p:txBody>
          <a:bodyPr/>
          <a:lstStyle/>
          <a:p>
            <a:fld id="{7BCA1624-EC33-4828-8D5F-0C7EDA44DA8A}" type="slidenum">
              <a:rPr lang="en-US" smtClean="0"/>
              <a:t>4</a:t>
            </a:fld>
            <a:endParaRPr lang="en-US"/>
          </a:p>
        </p:txBody>
      </p:sp>
    </p:spTree>
    <p:extLst>
      <p:ext uri="{BB962C8B-B14F-4D97-AF65-F5344CB8AC3E}">
        <p14:creationId xmlns:p14="http://schemas.microsoft.com/office/powerpoint/2010/main" val="360823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1624-EC33-4828-8D5F-0C7EDA44DA8A}" type="slidenum">
              <a:rPr lang="en-US" smtClean="0"/>
              <a:t>5</a:t>
            </a:fld>
            <a:endParaRPr lang="en-US"/>
          </a:p>
        </p:txBody>
      </p:sp>
    </p:spTree>
    <p:extLst>
      <p:ext uri="{BB962C8B-B14F-4D97-AF65-F5344CB8AC3E}">
        <p14:creationId xmlns:p14="http://schemas.microsoft.com/office/powerpoint/2010/main" val="257468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340"/>
              </a:lnSpc>
            </a:pPr>
            <a:r>
              <a:rPr lang="en-US" sz="1800" b="1" dirty="0">
                <a:solidFill>
                  <a:srgbClr val="003468"/>
                </a:solidFill>
                <a:effectLst/>
                <a:latin typeface="Open Sans" panose="020B0606030504020204" pitchFamily="34" charset="0"/>
                <a:ea typeface="Times New Roman" panose="02020603050405020304" pitchFamily="18" charset="0"/>
                <a:cs typeface="Aptos" panose="020B0004020202020204" pitchFamily="34" charset="0"/>
              </a:rPr>
              <a:t>Heard in Senate Ed on Tuesday, May 15</a:t>
            </a:r>
          </a:p>
          <a:p>
            <a:pPr marL="0" marR="0">
              <a:lnSpc>
                <a:spcPts val="2340"/>
              </a:lnSpc>
            </a:pPr>
            <a:endParaRPr lang="en-US" sz="1800" b="1" dirty="0">
              <a:solidFill>
                <a:srgbClr val="003468"/>
              </a:solidFill>
              <a:effectLst/>
              <a:latin typeface="Open Sans" panose="020B0606030504020204" pitchFamily="34" charset="0"/>
              <a:ea typeface="Times New Roman" panose="02020603050405020304" pitchFamily="18" charset="0"/>
              <a:cs typeface="Aptos" panose="020B0004020202020204" pitchFamily="34" charset="0"/>
            </a:endParaRPr>
          </a:p>
          <a:p>
            <a:pPr marL="0" marR="0">
              <a:lnSpc>
                <a:spcPts val="2340"/>
              </a:lnSpc>
            </a:pPr>
            <a:endParaRPr lang="en-US" sz="1800" b="1"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440"/>
              </a:lnSpc>
            </a:pPr>
            <a:r>
              <a:rPr lang="en-US" sz="1800" dirty="0">
                <a:solidFill>
                  <a:srgbClr val="555555"/>
                </a:solidFill>
                <a:effectLst/>
                <a:latin typeface="Open Sans" panose="020B0606030504020204" pitchFamily="34" charset="0"/>
                <a:ea typeface="Aptos" panose="020B0004020202020204" pitchFamily="34" charset="0"/>
                <a:cs typeface="Aptos" panose="020B0004020202020204" pitchFamily="34" charset="0"/>
              </a:rPr>
              <a:t>The House Public Education Committee (basic allotment and small/mid size allotment)</a:t>
            </a:r>
          </a:p>
          <a:p>
            <a:pPr marL="0" marR="0">
              <a:lnSpc>
                <a:spcPts val="1440"/>
              </a:lnSpc>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40"/>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Basic allotment (BA) increase to $6,380 from $6,160 per student ($3.2 billion)</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40"/>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40% (up from 30%) of any BA increase must be used for staff salary increases</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40"/>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Increases to the small and midsized allotments ($1.1 billion)</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40"/>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Intensity-based special education funding and additional special education allotment funding ($1.8 billion)</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40"/>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Creation of a $1,000-per-initial-sped evaluation allotment</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40"/>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Requirement to hire certified teachers for foundation curriculum courses</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40"/>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Prohibition against schools using districts of innovation law to exempt themselves from requirements regarding hiring certified teachers and notifying parents about classes taught by uncertified teachers</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40"/>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Grant funding to expand pre-k, fine arts, high school career advising, and other programs ($1.5 billion)</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40"/>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Increased teacher compensation through the Teacher Incentive Allotment ($750 million)</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440"/>
              </a:lnSpc>
              <a:buSzPts val="1000"/>
              <a:buFont typeface="Symbol" panose="05050102010706020507" pitchFamily="18" charset="2"/>
              <a:buChar char=""/>
              <a:tabLst>
                <a:tab pos="457200" algn="l"/>
              </a:tabLst>
            </a:pPr>
            <a:r>
              <a:rPr lang="en-US" sz="1800" dirty="0">
                <a:solidFill>
                  <a:srgbClr val="555555"/>
                </a:solidFill>
                <a:effectLst/>
                <a:latin typeface="Open Sans" panose="020B0606030504020204" pitchFamily="34" charset="0"/>
                <a:ea typeface="Times New Roman" panose="02020603050405020304" pitchFamily="18" charset="0"/>
                <a:cs typeface="Aptos" panose="020B0004020202020204" pitchFamily="34" charset="0"/>
              </a:rPr>
              <a:t>Additional state aid to address regional property &amp; casualty insurance costs</a:t>
            </a:r>
            <a:endParaRPr lang="en-US" sz="1800" dirty="0">
              <a:solidFill>
                <a:srgbClr val="555555"/>
              </a:solidFill>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BCA1624-EC33-4828-8D5F-0C7EDA44DA8A}" type="slidenum">
              <a:rPr lang="en-US" smtClean="0"/>
              <a:t>6</a:t>
            </a:fld>
            <a:endParaRPr lang="en-US"/>
          </a:p>
        </p:txBody>
      </p:sp>
    </p:spTree>
    <p:extLst>
      <p:ext uri="{BB962C8B-B14F-4D97-AF65-F5344CB8AC3E}">
        <p14:creationId xmlns:p14="http://schemas.microsoft.com/office/powerpoint/2010/main" val="3883258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8DF78-F3FB-9415-6B29-956A0E298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D9EF7-5DF1-DC73-B7B6-15CBB2F33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63DF8-BCCD-EBA1-1836-341C1D69EC06}"/>
              </a:ext>
            </a:extLst>
          </p:cNvPr>
          <p:cNvSpPr>
            <a:spLocks noGrp="1"/>
          </p:cNvSpPr>
          <p:nvPr>
            <p:ph type="body" idx="1"/>
          </p:nvPr>
        </p:nvSpPr>
        <p:spPr/>
        <p:txBody>
          <a:bodyPr/>
          <a:lstStyle/>
          <a:p>
            <a:pPr marL="0" marR="0">
              <a:lnSpc>
                <a:spcPts val="2340"/>
              </a:lnSpc>
            </a:pPr>
            <a:r>
              <a:rPr lang="en-US" sz="2800" dirty="0"/>
              <a:t>Senate concurred in House amendments and sent bill to governor.</a:t>
            </a:r>
          </a:p>
          <a:p>
            <a:pPr marL="0" marR="0">
              <a:lnSpc>
                <a:spcPts val="2340"/>
              </a:lnSpc>
            </a:pPr>
            <a:endParaRPr lang="en-US" sz="2800" dirty="0"/>
          </a:p>
          <a:p>
            <a:pPr marL="0" marR="0">
              <a:lnSpc>
                <a:spcPts val="2340"/>
              </a:lnSpc>
            </a:pPr>
            <a:r>
              <a:rPr lang="en-US" sz="2800" dirty="0"/>
              <a:t>HB 3 (Buckley) directs the state comptroller to establish an Education Savings Account program to provide funding for approved education-related expenses of participating individuals and funded through a new program fund created in the general revenue fund consisting of GR, appropriations, donations, or any other available funds. </a:t>
            </a:r>
          </a:p>
          <a:p>
            <a:pPr marL="0" marR="0">
              <a:lnSpc>
                <a:spcPts val="2340"/>
              </a:lnSpc>
            </a:pPr>
            <a:endParaRPr lang="en-US" sz="2800" dirty="0"/>
          </a:p>
          <a:p>
            <a:pPr marL="0" marR="0">
              <a:lnSpc>
                <a:spcPts val="2340"/>
              </a:lnSpc>
            </a:pPr>
            <a:r>
              <a:rPr lang="en-US" sz="2800" dirty="0"/>
              <a:t>The program may grow in funding to the greater of what is appropriated for it or the amount necessary for the biennium for each participating child and those on the comptroller’s waiting list as of Jan. 1 of the preceding biennium. </a:t>
            </a:r>
          </a:p>
          <a:p>
            <a:pPr marL="0" marR="0">
              <a:lnSpc>
                <a:spcPts val="2340"/>
              </a:lnSpc>
            </a:pPr>
            <a:endParaRPr lang="en-US" sz="2800" dirty="0"/>
          </a:p>
          <a:p>
            <a:pPr marL="0" marR="0">
              <a:lnSpc>
                <a:spcPts val="2340"/>
              </a:lnSpc>
            </a:pPr>
            <a:r>
              <a:rPr lang="en-US" sz="2800" dirty="0"/>
              <a:t>The comptroller or its designee may enter into contracts to promote the program with program funds. </a:t>
            </a:r>
          </a:p>
          <a:p>
            <a:pPr marL="0" marR="0">
              <a:lnSpc>
                <a:spcPts val="2340"/>
              </a:lnSpc>
            </a:pPr>
            <a:endParaRPr lang="en-US" sz="2800" dirty="0"/>
          </a:p>
          <a:p>
            <a:pPr marL="0" marR="0">
              <a:lnSpc>
                <a:spcPts val="2340"/>
              </a:lnSpc>
            </a:pPr>
            <a:r>
              <a:rPr lang="en-US" sz="2800" dirty="0"/>
              <a:t>The comptroller will certify not more than five Certified Educational Assistance Organizations (CEAOs) to administer aspects of the program by handling the application process, assisting individuals find approved education service providers and vendors, accepting and processing payments, and verifying that program funds are used accordingly. </a:t>
            </a:r>
          </a:p>
          <a:p>
            <a:pPr marL="0" marR="0">
              <a:lnSpc>
                <a:spcPts val="2340"/>
              </a:lnSpc>
            </a:pPr>
            <a:endParaRPr lang="en-US" sz="2800" dirty="0"/>
          </a:p>
          <a:p>
            <a:pPr marL="0" marR="0">
              <a:lnSpc>
                <a:spcPts val="2340"/>
              </a:lnSpc>
            </a:pPr>
            <a:r>
              <a:rPr lang="en-US" sz="2800" dirty="0"/>
              <a:t>Eligible children are those who are eligible to attend public school or enroll in public prekindergarten. They may enroll in the program for the semester following the semester during which they apply and may participate until they graduate from high school, they are no longer eligible to attend public school, they count towards a school’s average daily attendance, or they are declared ineligible by the comptroller. </a:t>
            </a:r>
          </a:p>
          <a:p>
            <a:pPr marL="0" marR="0">
              <a:lnSpc>
                <a:spcPts val="2340"/>
              </a:lnSpc>
            </a:pPr>
            <a:endParaRPr lang="en-US" sz="2800" dirty="0"/>
          </a:p>
          <a:p>
            <a:pPr marL="0" marR="0">
              <a:lnSpc>
                <a:spcPts val="2340"/>
              </a:lnSpc>
            </a:pPr>
            <a:r>
              <a:rPr lang="en-US" sz="2800" dirty="0"/>
              <a:t>The comptroller will set deadlines by which applicants must apply for the program and must conduct a lottery if more individuals apply than there are funds. The lottery must prioritize students who are entering the program for the first time over those who have previously ceased participation to enroll in public school. Within those two groups, CEAOs must prioritize: </a:t>
            </a:r>
          </a:p>
          <a:p>
            <a:pPr marL="0" marR="0">
              <a:lnSpc>
                <a:spcPts val="2340"/>
              </a:lnSpc>
            </a:pPr>
            <a:r>
              <a:rPr lang="en-US" sz="2800" dirty="0"/>
              <a:t>• children with a disability whose household income is at or below 500% of federal poverty guidelines; </a:t>
            </a:r>
          </a:p>
          <a:p>
            <a:pPr marL="0" marR="0">
              <a:lnSpc>
                <a:spcPts val="2340"/>
              </a:lnSpc>
            </a:pPr>
            <a:r>
              <a:rPr lang="en-US" sz="2800" dirty="0"/>
              <a:t>• children whose household income is at or below 200 percent of poverty guidelines; </a:t>
            </a:r>
          </a:p>
          <a:p>
            <a:pPr marL="0" marR="0">
              <a:lnSpc>
                <a:spcPts val="2340"/>
              </a:lnSpc>
            </a:pPr>
            <a:r>
              <a:rPr lang="en-US" sz="2800" dirty="0"/>
              <a:t>• children whose household income is between 200% and 500% of poverty guidelines; </a:t>
            </a:r>
          </a:p>
          <a:p>
            <a:pPr marL="0" marR="0">
              <a:lnSpc>
                <a:spcPts val="2340"/>
              </a:lnSpc>
            </a:pPr>
            <a:r>
              <a:rPr lang="en-US" sz="2800" dirty="0"/>
              <a:t>• children whose household income is at or above 500% of poverty guidelines. </a:t>
            </a:r>
          </a:p>
          <a:p>
            <a:pPr marL="0" marR="0">
              <a:lnSpc>
                <a:spcPts val="2340"/>
              </a:lnSpc>
            </a:pPr>
            <a:endParaRPr lang="en-US" sz="2800" dirty="0"/>
          </a:p>
          <a:p>
            <a:pPr marL="0" marR="0">
              <a:lnSpc>
                <a:spcPts val="2340"/>
              </a:lnSpc>
            </a:pPr>
            <a:r>
              <a:rPr lang="en-US" sz="2800" dirty="0"/>
              <a:t>Siblings of participants must also be prioritized in the categories above. </a:t>
            </a:r>
          </a:p>
          <a:p>
            <a:pPr marL="0" marR="0">
              <a:lnSpc>
                <a:spcPts val="2340"/>
              </a:lnSpc>
            </a:pPr>
            <a:endParaRPr lang="en-US" sz="2800" dirty="0"/>
          </a:p>
          <a:p>
            <a:pPr marL="0" marR="0">
              <a:lnSpc>
                <a:spcPts val="2340"/>
              </a:lnSpc>
            </a:pPr>
            <a:r>
              <a:rPr lang="en-US" sz="2800" dirty="0"/>
              <a:t>The comptroller must create an application form to be made available through various sources; must post online any rules regarding applications and prioritization; and must maintain a waitlist based on the priority categories. </a:t>
            </a:r>
          </a:p>
          <a:p>
            <a:pPr marL="0" marR="0">
              <a:lnSpc>
                <a:spcPts val="2340"/>
              </a:lnSpc>
            </a:pPr>
            <a:endParaRPr lang="en-US" sz="2800" dirty="0"/>
          </a:p>
          <a:p>
            <a:pPr marL="0" marR="0">
              <a:lnSpc>
                <a:spcPts val="2340"/>
              </a:lnSpc>
            </a:pPr>
            <a:r>
              <a:rPr lang="en-US" sz="2800" dirty="0"/>
              <a:t>CEAOs must provide an online handbook that explains allowable expenses, preapproved service providers and vendors, the application and expenditures processes, and responsibilities of participants. Parents may be asked to annually submit intent to participate during the next school year but may not require annual applications from participants in good standing. </a:t>
            </a:r>
          </a:p>
          <a:p>
            <a:pPr marL="0" marR="0">
              <a:lnSpc>
                <a:spcPts val="2340"/>
              </a:lnSpc>
            </a:pPr>
            <a:endParaRPr lang="en-US" sz="2800" dirty="0"/>
          </a:p>
          <a:p>
            <a:pPr marL="0" marR="0">
              <a:lnSpc>
                <a:spcPts val="2340"/>
              </a:lnSpc>
            </a:pPr>
            <a:r>
              <a:rPr lang="en-US" sz="2800" dirty="0"/>
              <a:t>Parents must also agree to only spend money for allowed expenses; share results of any required assessments with CEAOs, refrain from selling items purchased with program funds, and notify their CEAO if a child is no longer eligible. </a:t>
            </a:r>
          </a:p>
          <a:p>
            <a:pPr marL="0" marR="0">
              <a:lnSpc>
                <a:spcPts val="2340"/>
              </a:lnSpc>
            </a:pPr>
            <a:endParaRPr lang="en-US" sz="2800" dirty="0"/>
          </a:p>
          <a:p>
            <a:pPr marL="0" marR="0">
              <a:lnSpc>
                <a:spcPts val="2340"/>
              </a:lnSpc>
            </a:pPr>
            <a:r>
              <a:rPr lang="en-US" sz="2800" dirty="0"/>
              <a:t>The comptroller shall establish a process for approval of service providers and vendors for the program and accept applications on a rolling basis. Providers and vendors must have been previously approved by the state to provide supplemental special education services; (for private schools) demonstrate accreditation by a recognized organization and administer a nationally norm-referenced test or other approved assessment; (for public schools) demonstrate TEA accreditation and the ability to provide services that do not count toward ADA; and (for private tutors, therapists, or teaching services) demonstrate that those providing educational services are educators or former educators, hold relevant licenses/accreditation, or employed or retired as an educator at an institution of higher education AND that they all furnish criminal history background check results to the comptroller. </a:t>
            </a:r>
          </a:p>
          <a:p>
            <a:pPr marL="0" marR="0">
              <a:lnSpc>
                <a:spcPts val="2340"/>
              </a:lnSpc>
            </a:pPr>
            <a:endParaRPr lang="en-US" sz="2800" dirty="0"/>
          </a:p>
          <a:p>
            <a:pPr marL="0" marR="0">
              <a:lnSpc>
                <a:spcPts val="2340"/>
              </a:lnSpc>
            </a:pPr>
            <a:r>
              <a:rPr lang="en-US" sz="2800" dirty="0"/>
              <a:t>Providers and vendors shall provide information requested by the comptroller to verify eligibility for preapproval and shall submit documentation for each individual who will interact with children showing they have not engaged in misconduct described by Section 22.093(c)(1)(A) or (B) using the interagency reportable conduct search engine established under Chapter 810, Health and Safety Code. The comptroller may not approve a provider or vendor if he cannot verify their eligibility for preapproval. </a:t>
            </a:r>
          </a:p>
          <a:p>
            <a:pPr marL="0" marR="0">
              <a:lnSpc>
                <a:spcPts val="2340"/>
              </a:lnSpc>
            </a:pPr>
            <a:endParaRPr lang="en-US" sz="2800" dirty="0"/>
          </a:p>
          <a:p>
            <a:pPr marL="0" marR="0">
              <a:lnSpc>
                <a:spcPts val="2340"/>
              </a:lnSpc>
            </a:pPr>
            <a:r>
              <a:rPr lang="en-US" sz="2800" dirty="0"/>
              <a:t>Provider and vendors must agree to abide by disbursement schedules; accept money from the program only for education-related expenses; notify the comptroller if they no longer meet eligibility requirements; and return any money received, including any interest, in violation of this subchapter or other relevant law to the comptroller for deposit into the program fund. </a:t>
            </a:r>
          </a:p>
          <a:p>
            <a:pPr marL="0" marR="0">
              <a:lnSpc>
                <a:spcPts val="2340"/>
              </a:lnSpc>
            </a:pPr>
            <a:endParaRPr lang="en-US" sz="2800" dirty="0"/>
          </a:p>
          <a:p>
            <a:pPr marL="0" marR="0">
              <a:lnSpc>
                <a:spcPts val="2340"/>
              </a:lnSpc>
            </a:pPr>
            <a:r>
              <a:rPr lang="en-US" sz="2800" dirty="0"/>
              <a:t>Approved education-related expenses include: </a:t>
            </a:r>
          </a:p>
          <a:p>
            <a:pPr marL="0" marR="0">
              <a:lnSpc>
                <a:spcPts val="2340"/>
              </a:lnSpc>
            </a:pPr>
            <a:r>
              <a:rPr lang="en-US" sz="2800" dirty="0"/>
              <a:t>• tuition and fees for private school, a higher education provider, online educational courses or programs, or industry-based credential programs; </a:t>
            </a:r>
          </a:p>
          <a:p>
            <a:pPr marL="0" marR="0">
              <a:lnSpc>
                <a:spcPts val="2340"/>
              </a:lnSpc>
            </a:pPr>
            <a:r>
              <a:rPr lang="en-US" sz="2800" dirty="0"/>
              <a:t>• textbooks, instructional materials, uniforms required by a private school, higher </a:t>
            </a:r>
          </a:p>
          <a:p>
            <a:pPr marL="0" marR="0">
              <a:lnSpc>
                <a:spcPts val="2340"/>
              </a:lnSpc>
            </a:pPr>
            <a:r>
              <a:rPr lang="en-US" sz="2800" dirty="0"/>
              <a:t>• education provider, or course in which the child is enrolled; </a:t>
            </a:r>
          </a:p>
          <a:p>
            <a:pPr marL="0" marR="0">
              <a:lnSpc>
                <a:spcPts val="2340"/>
              </a:lnSpc>
            </a:pPr>
            <a:r>
              <a:rPr lang="en-US" sz="2800" dirty="0"/>
              <a:t>• fees for classes or other educational services provided by a public school; </a:t>
            </a:r>
          </a:p>
          <a:p>
            <a:pPr marL="0" marR="0">
              <a:lnSpc>
                <a:spcPts val="2340"/>
              </a:lnSpc>
            </a:pPr>
            <a:r>
              <a:rPr lang="en-US" sz="2800" dirty="0"/>
              <a:t>• costs related to academic assessments; </a:t>
            </a:r>
          </a:p>
          <a:p>
            <a:pPr marL="0" marR="0">
              <a:lnSpc>
                <a:spcPts val="2340"/>
              </a:lnSpc>
            </a:pPr>
            <a:r>
              <a:rPr lang="en-US" sz="2800" dirty="0"/>
              <a:t>• fees for services provided by a private tutor or teaching service; </a:t>
            </a:r>
          </a:p>
          <a:p>
            <a:pPr marL="0" marR="0">
              <a:lnSpc>
                <a:spcPts val="2340"/>
              </a:lnSpc>
            </a:pPr>
            <a:r>
              <a:rPr lang="en-US" sz="2800" dirty="0"/>
              <a:t>• fees for transportation provided by a fee-for-service transportation provider for travel to and from approved providers/vendors; </a:t>
            </a:r>
          </a:p>
          <a:p>
            <a:pPr marL="0" marR="0">
              <a:lnSpc>
                <a:spcPts val="2340"/>
              </a:lnSpc>
            </a:pPr>
            <a:r>
              <a:rPr lang="en-US" sz="2800" dirty="0"/>
              <a:t>• fees for educational therapies or services provided by a practitioner or provider that are not covered by any federal, state, or local government benefits or any private insurance; </a:t>
            </a:r>
          </a:p>
          <a:p>
            <a:pPr marL="0" marR="0">
              <a:lnSpc>
                <a:spcPts val="2340"/>
              </a:lnSpc>
            </a:pPr>
            <a:r>
              <a:rPr lang="en-US" sz="2800" dirty="0"/>
              <a:t>• costs of technology required by a provider/vendor or prescribed by a physician, not to exceed 10% of the annual ESA amount; and </a:t>
            </a:r>
          </a:p>
          <a:p>
            <a:pPr marL="0" marR="0">
              <a:lnSpc>
                <a:spcPts val="2340"/>
              </a:lnSpc>
            </a:pPr>
            <a:r>
              <a:rPr lang="en-US" sz="2800" dirty="0"/>
              <a:t>• costs of school breakfast or lunch at a private school. </a:t>
            </a:r>
          </a:p>
          <a:p>
            <a:pPr marL="0" marR="0">
              <a:lnSpc>
                <a:spcPts val="2340"/>
              </a:lnSpc>
            </a:pPr>
            <a:endParaRPr lang="en-US" sz="2800" dirty="0"/>
          </a:p>
          <a:p>
            <a:pPr marL="0" marR="0">
              <a:lnSpc>
                <a:spcPts val="2340"/>
              </a:lnSpc>
            </a:pPr>
            <a:r>
              <a:rPr lang="en-US" sz="2800" dirty="0"/>
              <a:t>Program money may not be used to pay any person related to the participant within the third degree, and any finding that a participant used program money to pay for unallowed expenses does not affect the validity of any payment made by the participant for an approved, allowable education-related expense. </a:t>
            </a:r>
          </a:p>
          <a:p>
            <a:pPr marL="0" marR="0">
              <a:lnSpc>
                <a:spcPts val="2340"/>
              </a:lnSpc>
            </a:pPr>
            <a:endParaRPr lang="en-US" sz="2800" dirty="0"/>
          </a:p>
          <a:p>
            <a:pPr marL="0" marR="0">
              <a:lnSpc>
                <a:spcPts val="2340"/>
              </a:lnSpc>
            </a:pPr>
            <a:r>
              <a:rPr lang="en-US" sz="2800" dirty="0"/>
              <a:t>The comptroller will disburse funds to CEAOs based on the students served, and parents will submit forms to their CEAOs requesting payment to providers/vendors. CEAOs will determine if the request is for an approved expense and send payment to the provider/vendor. ESA amounts will be prorated for students who join after the beginning of the school year. Remaining funds carry over from year to year unless the account is closed. Any funds remaining in an account that is to be closed would be returned to the comptroller for deposit into the program fund. Any interest or other earnings attributable to funds held by a CEAO shall be remitted to the comptroller for deposit into the program fund. </a:t>
            </a:r>
          </a:p>
          <a:p>
            <a:pPr marL="0" marR="0">
              <a:lnSpc>
                <a:spcPts val="2340"/>
              </a:lnSpc>
            </a:pPr>
            <a:endParaRPr lang="en-US" sz="2800" dirty="0"/>
          </a:p>
          <a:p>
            <a:pPr marL="0" marR="0">
              <a:lnSpc>
                <a:spcPts val="2340"/>
              </a:lnSpc>
            </a:pPr>
            <a:r>
              <a:rPr lang="en-US" sz="2800" dirty="0"/>
              <a:t>The amount of the ESA each year will be equal to 85% of the estimated statewide average amount of state and local funding per student in average daily attendance or, for a child with a disability, the amount the school in which the child would otherwise attend would be entitled to receive based on the child’s individualized education program (not to exceed $30,000). Homeschooled children would be eligible for up to $2,000 per year. The state’s calculation of statewide average per-pupil spending shall include state contributions to TRS. </a:t>
            </a:r>
          </a:p>
          <a:p>
            <a:pPr marL="0" marR="0">
              <a:lnSpc>
                <a:spcPts val="2340"/>
              </a:lnSpc>
            </a:pPr>
            <a:endParaRPr lang="en-US" sz="2800" dirty="0"/>
          </a:p>
          <a:p>
            <a:pPr marL="0" marR="0">
              <a:lnSpc>
                <a:spcPts val="2340"/>
              </a:lnSpc>
            </a:pPr>
            <a:r>
              <a:rPr lang="en-US" sz="2800" dirty="0"/>
              <a:t>Parents not enrolled in a public school may request that a public school to conduct a full individual and initial evaluation of their children for determining eligibility for special education services, and the school must comply within 45 days and develop an IEP if a child is deemed eligible. </a:t>
            </a:r>
          </a:p>
          <a:p>
            <a:pPr marL="0" marR="0">
              <a:lnSpc>
                <a:spcPts val="2340"/>
              </a:lnSpc>
            </a:pPr>
            <a:endParaRPr lang="en-US" sz="2800" dirty="0"/>
          </a:p>
          <a:p>
            <a:pPr marL="0" marR="0">
              <a:lnSpc>
                <a:spcPts val="2340"/>
              </a:lnSpc>
            </a:pPr>
            <a:r>
              <a:rPr lang="en-US" sz="2800" dirty="0"/>
              <a:t>CEAOs must post online and notify each applicant that private schools are not subject to federal and state laws regarding special education services that apply to public schools and shall provide information regarding rights to which a child with a disability is entitled under state and federal law in a public school. </a:t>
            </a:r>
          </a:p>
          <a:p>
            <a:pPr marL="0" marR="0">
              <a:lnSpc>
                <a:spcPts val="2340"/>
              </a:lnSpc>
            </a:pPr>
            <a:endParaRPr lang="en-US" sz="2800" dirty="0"/>
          </a:p>
          <a:p>
            <a:pPr marL="0" marR="0">
              <a:lnSpc>
                <a:spcPts val="2340"/>
              </a:lnSpc>
            </a:pPr>
            <a:r>
              <a:rPr lang="en-US" sz="2800" dirty="0"/>
              <a:t>CEAOs will make quarterly payments to participant accounts and must submit quarterly reports to the comptroller detailing their administration costs for the program for the previous quarter. The comptroller shall pay those costs not to exceed 5% of program funds for the year. The comptroller’s office may use up to 3% of program funds for its own administrative costs. </a:t>
            </a:r>
          </a:p>
          <a:p>
            <a:pPr marL="0" marR="0">
              <a:lnSpc>
                <a:spcPts val="2340"/>
              </a:lnSpc>
            </a:pPr>
            <a:endParaRPr lang="en-US" sz="2800" dirty="0"/>
          </a:p>
          <a:p>
            <a:pPr marL="0" marR="0">
              <a:lnSpc>
                <a:spcPts val="2340"/>
              </a:lnSpc>
            </a:pPr>
            <a:r>
              <a:rPr lang="en-US" sz="2800" dirty="0"/>
              <a:t>The comptroller shall hire a private entity to conduct annual audits of accounts and participant eligibility. If any violations are found, the comptroller shall report the violation to the applicable CEAO, the provider/vendor, and the participating parents. </a:t>
            </a:r>
          </a:p>
          <a:p>
            <a:pPr marL="0" marR="0">
              <a:lnSpc>
                <a:spcPts val="2340"/>
              </a:lnSpc>
            </a:pPr>
            <a:endParaRPr lang="en-US" sz="2800" dirty="0"/>
          </a:p>
          <a:p>
            <a:pPr marL="0" marR="0">
              <a:lnSpc>
                <a:spcPts val="2340"/>
              </a:lnSpc>
            </a:pPr>
            <a:r>
              <a:rPr lang="en-US" sz="2800" dirty="0"/>
              <a:t>The comptroller may suspend the account of a participant, after which the participant has 30 days to respond and take corrective action. After 30 days, the comptroller may close the account, order temporary reinstatement, or fully reinstate the account. </a:t>
            </a:r>
          </a:p>
          <a:p>
            <a:pPr marL="0" marR="0">
              <a:lnSpc>
                <a:spcPts val="2340"/>
              </a:lnSpc>
            </a:pPr>
            <a:endParaRPr lang="en-US" sz="2800" dirty="0"/>
          </a:p>
          <a:p>
            <a:pPr marL="0" marR="0">
              <a:lnSpc>
                <a:spcPts val="2340"/>
              </a:lnSpc>
            </a:pPr>
            <a:r>
              <a:rPr lang="en-US" sz="2800" dirty="0"/>
              <a:t>The comptroller may recover money used for unallowed expenses, for an ineligible child, or from an unapproved provider/vendor from a participating parent or a provider/vendor and shall deposit it in the program fund. The comptroller may report any violation of the law regarding the program to a district attorney. </a:t>
            </a:r>
          </a:p>
          <a:p>
            <a:pPr marL="0" marR="0">
              <a:lnSpc>
                <a:spcPts val="2340"/>
              </a:lnSpc>
            </a:pPr>
            <a:endParaRPr lang="en-US" sz="2800" dirty="0"/>
          </a:p>
          <a:p>
            <a:pPr marL="0" marR="0">
              <a:lnSpc>
                <a:spcPts val="2340"/>
              </a:lnSpc>
            </a:pPr>
            <a:r>
              <a:rPr lang="en-US" sz="2800" dirty="0"/>
              <a:t>A provider/vendor may not charge a participating individual more than the standard amount for a service or product and may not rebate, refund, or credit any program funds back to the participant. </a:t>
            </a:r>
          </a:p>
          <a:p>
            <a:pPr marL="0" marR="0">
              <a:lnSpc>
                <a:spcPts val="2340"/>
              </a:lnSpc>
            </a:pPr>
            <a:endParaRPr lang="en-US" sz="2800" dirty="0"/>
          </a:p>
          <a:p>
            <a:pPr marL="0" marR="0">
              <a:lnSpc>
                <a:spcPts val="2340"/>
              </a:lnSpc>
            </a:pPr>
            <a:r>
              <a:rPr lang="en-US" sz="2800" dirty="0"/>
              <a:t>The state and CEAOs may not limit or impose requirements that are contrary to the religious or institutional values or practices of a provider/vendor or participant, nor may the state or CEAOs limit their ability to determine curriculum, admissions and enrollment policies, or practices based on religious values. </a:t>
            </a:r>
          </a:p>
          <a:p>
            <a:pPr marL="0" marR="0">
              <a:lnSpc>
                <a:spcPts val="2340"/>
              </a:lnSpc>
            </a:pPr>
            <a:endParaRPr lang="en-US" sz="2800" dirty="0"/>
          </a:p>
          <a:p>
            <a:pPr marL="0" marR="0">
              <a:lnSpc>
                <a:spcPts val="2340"/>
              </a:lnSpc>
            </a:pPr>
            <a:r>
              <a:rPr lang="en-US" sz="2800" dirty="0"/>
              <a:t>Public schools and TEA must furnish any records they posses regarding a student if requested by the student’s parent. A CEAO or provider/vendor that does obtain student information shall comply with state and federal confidentiality laws and may not sell or otherwise distribute said information. </a:t>
            </a:r>
          </a:p>
          <a:p>
            <a:pPr marL="0" marR="0">
              <a:lnSpc>
                <a:spcPts val="2340"/>
              </a:lnSpc>
            </a:pPr>
            <a:endParaRPr lang="en-US" sz="2800" dirty="0"/>
          </a:p>
          <a:p>
            <a:pPr marL="0" marR="0">
              <a:lnSpc>
                <a:spcPts val="2340"/>
              </a:lnSpc>
            </a:pPr>
            <a:r>
              <a:rPr lang="en-US" sz="2800" dirty="0"/>
              <a:t>CEAOs and the comptroller may accept gifts, grants, and donations for any expenses related to the administration of the program. </a:t>
            </a:r>
          </a:p>
          <a:p>
            <a:pPr marL="0" marR="0">
              <a:lnSpc>
                <a:spcPts val="2340"/>
              </a:lnSpc>
            </a:pPr>
            <a:endParaRPr lang="en-US" sz="2800" dirty="0"/>
          </a:p>
          <a:p>
            <a:pPr marL="0" marR="0">
              <a:lnSpc>
                <a:spcPts val="2340"/>
              </a:lnSpc>
            </a:pPr>
            <a:r>
              <a:rPr lang="en-US" sz="2800" dirty="0"/>
              <a:t>Each CEAO will need to produce and post an annual report with information on applications, participant satisfaction, assessment results, effects of the program on public and private school capacity and availability, cost savings to the state, the estimate of funding required for the upcoming biennium, any gifts or donations received, and post-secondary success. </a:t>
            </a:r>
          </a:p>
          <a:p>
            <a:pPr marL="0" marR="0">
              <a:lnSpc>
                <a:spcPts val="2340"/>
              </a:lnSpc>
            </a:pPr>
            <a:endParaRPr lang="en-US" sz="2800" dirty="0"/>
          </a:p>
          <a:p>
            <a:pPr marL="0" marR="0">
              <a:lnSpc>
                <a:spcPts val="2340"/>
              </a:lnSpc>
            </a:pPr>
            <a:r>
              <a:rPr lang="en-US" sz="2800" dirty="0"/>
              <a:t>CEAOs shall also collect and report demographic data on participants, including grade level, age, gender, race or ethnicity, school district and campus zone in which the child resides, zip code, date of enrollment, educationally disadvantaged status, and disability status. </a:t>
            </a:r>
          </a:p>
          <a:p>
            <a:pPr marL="0" marR="0">
              <a:lnSpc>
                <a:spcPts val="2340"/>
              </a:lnSpc>
            </a:pPr>
            <a:endParaRPr lang="en-US" sz="2800" dirty="0"/>
          </a:p>
          <a:p>
            <a:pPr marL="0" marR="0">
              <a:lnSpc>
                <a:spcPts val="2340"/>
              </a:lnSpc>
            </a:pPr>
            <a:r>
              <a:rPr lang="en-US" sz="2800" dirty="0"/>
              <a:t>Participants may appeal the result of an administrative decision to the comptroller, including decisions on eligibility, allowable expenses, and a participant’s removal from the program. </a:t>
            </a:r>
          </a:p>
          <a:p>
            <a:pPr marL="0" marR="0">
              <a:lnSpc>
                <a:spcPts val="2340"/>
              </a:lnSpc>
            </a:pPr>
            <a:endParaRPr lang="en-US" sz="2800" dirty="0"/>
          </a:p>
          <a:p>
            <a:pPr marL="0" marR="0">
              <a:lnSpc>
                <a:spcPts val="2340"/>
              </a:lnSpc>
            </a:pPr>
            <a:r>
              <a:rPr lang="en-US" sz="2800" dirty="0"/>
              <a:t>The bill also grants participants the right to intervene in any civil action challenging the constitutionality of the program. The bill grants the comptroller access to the do not hire registry and criminal history records for purposes of preapproving providers and vendors. </a:t>
            </a:r>
          </a:p>
          <a:p>
            <a:pPr marL="0" marR="0">
              <a:lnSpc>
                <a:spcPts val="2340"/>
              </a:lnSpc>
            </a:pPr>
            <a:endParaRPr lang="en-US" sz="2800" dirty="0"/>
          </a:p>
          <a:p>
            <a:pPr marL="0" marR="0">
              <a:lnSpc>
                <a:spcPts val="2340"/>
              </a:lnSpc>
            </a:pPr>
            <a:r>
              <a:rPr lang="en-US" sz="2800" dirty="0"/>
              <a:t>There are several provisions outlining how litigation could proceed regarding this legislation, if enacted, and states that provisions of this bill are severable from each other so that other parts may continue to be in effect if one part is struck down. </a:t>
            </a:r>
          </a:p>
          <a:p>
            <a:pPr marL="0" marR="0">
              <a:lnSpc>
                <a:spcPts val="2340"/>
              </a:lnSpc>
            </a:pPr>
            <a:endParaRPr lang="en-US" sz="2800" dirty="0"/>
          </a:p>
          <a:p>
            <a:pPr marL="0" marR="0">
              <a:lnSpc>
                <a:spcPts val="2340"/>
              </a:lnSpc>
            </a:pPr>
            <a:r>
              <a:rPr lang="en-US" sz="2800" dirty="0"/>
              <a:t>The act takes effect immediately upon 2/3 vote or Sept. 1, 2025. The comptroller must adopt rules as directed by this act by May 15, 2026, and may adopt rules on an emergency basis for purposes of the 2026-27 school year. </a:t>
            </a:r>
            <a:endParaRPr lang="en-US" dirty="0"/>
          </a:p>
        </p:txBody>
      </p:sp>
      <p:sp>
        <p:nvSpPr>
          <p:cNvPr id="4" name="Slide Number Placeholder 3">
            <a:extLst>
              <a:ext uri="{FF2B5EF4-FFF2-40B4-BE49-F238E27FC236}">
                <a16:creationId xmlns:a16="http://schemas.microsoft.com/office/drawing/2014/main" id="{81900E9C-6C1D-1CF1-9D2D-DD16C1A53729}"/>
              </a:ext>
            </a:extLst>
          </p:cNvPr>
          <p:cNvSpPr>
            <a:spLocks noGrp="1"/>
          </p:cNvSpPr>
          <p:nvPr>
            <p:ph type="sldNum" sz="quarter" idx="5"/>
          </p:nvPr>
        </p:nvSpPr>
        <p:spPr/>
        <p:txBody>
          <a:bodyPr/>
          <a:lstStyle/>
          <a:p>
            <a:fld id="{7BCA1624-EC33-4828-8D5F-0C7EDA44DA8A}" type="slidenum">
              <a:rPr lang="en-US" smtClean="0"/>
              <a:t>7</a:t>
            </a:fld>
            <a:endParaRPr lang="en-US"/>
          </a:p>
        </p:txBody>
      </p:sp>
    </p:spTree>
    <p:extLst>
      <p:ext uri="{BB962C8B-B14F-4D97-AF65-F5344CB8AC3E}">
        <p14:creationId xmlns:p14="http://schemas.microsoft.com/office/powerpoint/2010/main" val="97789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F49C2-7147-2776-0017-F17AE67670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3C711-F6B3-4D11-0B3F-5207B8F739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E1FB4-0ECC-5EC3-A17E-C3D78B5B23F4}"/>
              </a:ext>
            </a:extLst>
          </p:cNvPr>
          <p:cNvSpPr>
            <a:spLocks noGrp="1"/>
          </p:cNvSpPr>
          <p:nvPr>
            <p:ph type="body" idx="1"/>
          </p:nvPr>
        </p:nvSpPr>
        <p:spPr/>
        <p:txBody>
          <a:bodyPr/>
          <a:lstStyle/>
          <a:p>
            <a:pPr marL="0" marR="0">
              <a:lnSpc>
                <a:spcPts val="2340"/>
              </a:lnSpc>
            </a:pPr>
            <a:r>
              <a:rPr lang="en-US" sz="2800" dirty="0"/>
              <a:t>HB 3 (Buckley) directs the state comptroller to establish an Education Savings Account program to provide funding for approved education-related expenses of participating individuals and funded through a new program fund created in the general revenue fund consisting of GR, appropriations, donations, or any other available funds. </a:t>
            </a:r>
          </a:p>
          <a:p>
            <a:pPr marL="0" marR="0">
              <a:lnSpc>
                <a:spcPts val="2340"/>
              </a:lnSpc>
            </a:pPr>
            <a:endParaRPr lang="en-US" sz="2800" dirty="0"/>
          </a:p>
          <a:p>
            <a:pPr marL="0" marR="0">
              <a:lnSpc>
                <a:spcPts val="2340"/>
              </a:lnSpc>
            </a:pPr>
            <a:r>
              <a:rPr lang="en-US" sz="2800" dirty="0"/>
              <a:t>The program may grow in funding to the greater of what is appropriated for it or the amount necessary for the biennium for each participating child and those on the comptroller’s waiting list as of Jan. 1 of the preceding biennium. </a:t>
            </a:r>
          </a:p>
          <a:p>
            <a:pPr marL="0" marR="0">
              <a:lnSpc>
                <a:spcPts val="2340"/>
              </a:lnSpc>
            </a:pPr>
            <a:endParaRPr lang="en-US" sz="2800" dirty="0"/>
          </a:p>
          <a:p>
            <a:pPr marL="0" marR="0">
              <a:lnSpc>
                <a:spcPts val="2340"/>
              </a:lnSpc>
            </a:pPr>
            <a:r>
              <a:rPr lang="en-US" sz="2800" dirty="0"/>
              <a:t>The comptroller or its designee may enter into contracts to promote the program with program funds. </a:t>
            </a:r>
          </a:p>
          <a:p>
            <a:pPr marL="0" marR="0">
              <a:lnSpc>
                <a:spcPts val="2340"/>
              </a:lnSpc>
            </a:pPr>
            <a:endParaRPr lang="en-US" sz="2800" dirty="0"/>
          </a:p>
          <a:p>
            <a:pPr marL="0" marR="0">
              <a:lnSpc>
                <a:spcPts val="2340"/>
              </a:lnSpc>
            </a:pPr>
            <a:r>
              <a:rPr lang="en-US" sz="2800" dirty="0"/>
              <a:t>The comptroller will certify not more than five Certified Educational Assistance Organizations (CEAOs) to administer aspects of the program by handling the application process, assisting individuals find approved education service providers and vendors, accepting and processing payments, and verifying that program funds are used accordingly. </a:t>
            </a:r>
          </a:p>
          <a:p>
            <a:pPr marL="0" marR="0">
              <a:lnSpc>
                <a:spcPts val="2340"/>
              </a:lnSpc>
            </a:pPr>
            <a:endParaRPr lang="en-US" sz="2800" dirty="0"/>
          </a:p>
          <a:p>
            <a:pPr marL="0" marR="0">
              <a:lnSpc>
                <a:spcPts val="2340"/>
              </a:lnSpc>
            </a:pPr>
            <a:r>
              <a:rPr lang="en-US" sz="2800" dirty="0"/>
              <a:t>Eligible children are those who are eligible to attend public school or enroll in public prekindergarten. They may enroll in the program for the semester following the semester during which they apply and may participate until they graduate from high school, they are no longer eligible to attend public school, they count towards a school’s average daily attendance, or they are declared ineligible by the comptroller. </a:t>
            </a:r>
          </a:p>
          <a:p>
            <a:pPr marL="0" marR="0">
              <a:lnSpc>
                <a:spcPts val="2340"/>
              </a:lnSpc>
            </a:pPr>
            <a:endParaRPr lang="en-US" sz="2800" dirty="0"/>
          </a:p>
          <a:p>
            <a:pPr marL="0" marR="0">
              <a:lnSpc>
                <a:spcPts val="2340"/>
              </a:lnSpc>
            </a:pPr>
            <a:r>
              <a:rPr lang="en-US" sz="2800" dirty="0"/>
              <a:t>The comptroller will set deadlines by which applicants must apply for the program and must conduct a lottery if more individuals apply than there are funds. The lottery must prioritize students who are entering the program for the first time over those who have previously ceased participation to enroll in public school. Within those two groups, CEAOs must prioritize: </a:t>
            </a:r>
          </a:p>
          <a:p>
            <a:pPr marL="0" marR="0">
              <a:lnSpc>
                <a:spcPts val="2340"/>
              </a:lnSpc>
            </a:pPr>
            <a:r>
              <a:rPr lang="en-US" sz="2800" dirty="0"/>
              <a:t>• children with a disability whose household income is at or below 500% of federal poverty guidelines; </a:t>
            </a:r>
          </a:p>
          <a:p>
            <a:pPr marL="0" marR="0">
              <a:lnSpc>
                <a:spcPts val="2340"/>
              </a:lnSpc>
            </a:pPr>
            <a:r>
              <a:rPr lang="en-US" sz="2800" dirty="0"/>
              <a:t>• children whose household income is at or below 200 percent of poverty guidelines; </a:t>
            </a:r>
          </a:p>
          <a:p>
            <a:pPr marL="0" marR="0">
              <a:lnSpc>
                <a:spcPts val="2340"/>
              </a:lnSpc>
            </a:pPr>
            <a:r>
              <a:rPr lang="en-US" sz="2800" dirty="0"/>
              <a:t>• children whose household income is between 200% and 500% of poverty guidelines; </a:t>
            </a:r>
          </a:p>
          <a:p>
            <a:pPr marL="0" marR="0">
              <a:lnSpc>
                <a:spcPts val="2340"/>
              </a:lnSpc>
            </a:pPr>
            <a:r>
              <a:rPr lang="en-US" sz="2800" dirty="0"/>
              <a:t>• children whose household income is at or above 500% of poverty guidelines. </a:t>
            </a:r>
          </a:p>
          <a:p>
            <a:pPr marL="0" marR="0">
              <a:lnSpc>
                <a:spcPts val="2340"/>
              </a:lnSpc>
            </a:pPr>
            <a:endParaRPr lang="en-US" sz="2800" dirty="0"/>
          </a:p>
          <a:p>
            <a:pPr marL="0" marR="0">
              <a:lnSpc>
                <a:spcPts val="2340"/>
              </a:lnSpc>
            </a:pPr>
            <a:r>
              <a:rPr lang="en-US" sz="2800" dirty="0"/>
              <a:t>Siblings of participants must also be prioritized in the categories above. </a:t>
            </a:r>
          </a:p>
          <a:p>
            <a:pPr marL="0" marR="0">
              <a:lnSpc>
                <a:spcPts val="2340"/>
              </a:lnSpc>
            </a:pPr>
            <a:endParaRPr lang="en-US" sz="2800" dirty="0"/>
          </a:p>
          <a:p>
            <a:pPr marL="0" marR="0">
              <a:lnSpc>
                <a:spcPts val="2340"/>
              </a:lnSpc>
            </a:pPr>
            <a:r>
              <a:rPr lang="en-US" sz="2800" dirty="0"/>
              <a:t>The comptroller must create an application form to be made available through various sources; must post online any rules regarding applications and prioritization; and must maintain a waitlist based on the priority categories. </a:t>
            </a:r>
          </a:p>
          <a:p>
            <a:pPr marL="0" marR="0">
              <a:lnSpc>
                <a:spcPts val="2340"/>
              </a:lnSpc>
            </a:pPr>
            <a:endParaRPr lang="en-US" sz="2800" dirty="0"/>
          </a:p>
          <a:p>
            <a:pPr marL="0" marR="0">
              <a:lnSpc>
                <a:spcPts val="2340"/>
              </a:lnSpc>
            </a:pPr>
            <a:r>
              <a:rPr lang="en-US" sz="2800" dirty="0"/>
              <a:t>CEAOs must provide an online handbook that explains allowable expenses, preapproved service providers and vendors, the application and expenditures processes, and responsibilities of participants. Parents may be asked to annually submit intent to participate during the next school year but may not require annual applications from participants in good standing. </a:t>
            </a:r>
          </a:p>
          <a:p>
            <a:pPr marL="0" marR="0">
              <a:lnSpc>
                <a:spcPts val="2340"/>
              </a:lnSpc>
            </a:pPr>
            <a:endParaRPr lang="en-US" sz="2800" dirty="0"/>
          </a:p>
          <a:p>
            <a:pPr marL="0" marR="0">
              <a:lnSpc>
                <a:spcPts val="2340"/>
              </a:lnSpc>
            </a:pPr>
            <a:r>
              <a:rPr lang="en-US" sz="2800" dirty="0"/>
              <a:t>Parents must also agree to only spend money for allowed expenses; share results of any required assessments with CEAOs, refrain from selling items purchased with program funds, and notify their CEAO if a child is no longer eligible. </a:t>
            </a:r>
          </a:p>
          <a:p>
            <a:pPr marL="0" marR="0">
              <a:lnSpc>
                <a:spcPts val="2340"/>
              </a:lnSpc>
            </a:pPr>
            <a:endParaRPr lang="en-US" sz="2800" dirty="0"/>
          </a:p>
          <a:p>
            <a:pPr marL="0" marR="0">
              <a:lnSpc>
                <a:spcPts val="2340"/>
              </a:lnSpc>
            </a:pPr>
            <a:r>
              <a:rPr lang="en-US" sz="2800" dirty="0"/>
              <a:t>The comptroller shall establish a process for approval of service providers and vendors for the program and accept applications on a rolling basis. Providers and vendors must have been previously approved by the state to provide supplemental special education services; (for private schools) demonstrate accreditation by a recognized organization and administer a nationally norm-referenced test or other approved assessment; (for public schools) demonstrate TEA accreditation and the ability to provide services that do not count toward ADA; and (for private tutors, therapists, or teaching services) demonstrate that those providing educational services are educators or former educators, hold relevant licenses/accreditation, or employed or retired as an educator at an institution of higher education AND that they all furnish criminal history background check results to the comptroller. </a:t>
            </a:r>
          </a:p>
          <a:p>
            <a:pPr marL="0" marR="0">
              <a:lnSpc>
                <a:spcPts val="2340"/>
              </a:lnSpc>
            </a:pPr>
            <a:endParaRPr lang="en-US" sz="2800" dirty="0"/>
          </a:p>
          <a:p>
            <a:pPr marL="0" marR="0">
              <a:lnSpc>
                <a:spcPts val="2340"/>
              </a:lnSpc>
            </a:pPr>
            <a:r>
              <a:rPr lang="en-US" sz="2800" dirty="0"/>
              <a:t>Providers and vendors shall provide information requested by the comptroller to verify eligibility for preapproval and shall submit documentation for each individual who will interact with children showing they have not engaged in misconduct described by Section 22.093(c)(1)(A) or (B) using the interagency reportable conduct search engine established under Chapter 810, Health and Safety Code. The comptroller may not approve a provider or vendor if he cannot verify their eligibility for preapproval. </a:t>
            </a:r>
          </a:p>
          <a:p>
            <a:pPr marL="0" marR="0">
              <a:lnSpc>
                <a:spcPts val="2340"/>
              </a:lnSpc>
            </a:pPr>
            <a:endParaRPr lang="en-US" sz="2800" dirty="0"/>
          </a:p>
          <a:p>
            <a:pPr marL="0" marR="0">
              <a:lnSpc>
                <a:spcPts val="2340"/>
              </a:lnSpc>
            </a:pPr>
            <a:r>
              <a:rPr lang="en-US" sz="2800" dirty="0"/>
              <a:t>Provider and vendors must agree to abide by disbursement schedules; accept money from the program only for education-related expenses; notify the comptroller if they no longer meet eligibility requirements; and return any money received, including any interest, in violation of this subchapter or other relevant law to the comptroller for deposit into the program fund. </a:t>
            </a:r>
          </a:p>
          <a:p>
            <a:pPr marL="0" marR="0">
              <a:lnSpc>
                <a:spcPts val="2340"/>
              </a:lnSpc>
            </a:pPr>
            <a:endParaRPr lang="en-US" sz="2800" dirty="0"/>
          </a:p>
          <a:p>
            <a:pPr marL="0" marR="0">
              <a:lnSpc>
                <a:spcPts val="2340"/>
              </a:lnSpc>
            </a:pPr>
            <a:r>
              <a:rPr lang="en-US" sz="2800" dirty="0"/>
              <a:t>Approved education-related expenses include: </a:t>
            </a:r>
          </a:p>
          <a:p>
            <a:pPr marL="0" marR="0">
              <a:lnSpc>
                <a:spcPts val="2340"/>
              </a:lnSpc>
            </a:pPr>
            <a:r>
              <a:rPr lang="en-US" sz="2800" dirty="0"/>
              <a:t>• tuition and fees for private school, a higher education provider, online educational courses or programs, or industry-based credential programs; </a:t>
            </a:r>
          </a:p>
          <a:p>
            <a:pPr marL="0" marR="0">
              <a:lnSpc>
                <a:spcPts val="2340"/>
              </a:lnSpc>
            </a:pPr>
            <a:r>
              <a:rPr lang="en-US" sz="2800" dirty="0"/>
              <a:t>• textbooks, instructional materials, uniforms required by a private school, higher </a:t>
            </a:r>
          </a:p>
          <a:p>
            <a:pPr marL="0" marR="0">
              <a:lnSpc>
                <a:spcPts val="2340"/>
              </a:lnSpc>
            </a:pPr>
            <a:r>
              <a:rPr lang="en-US" sz="2800" dirty="0"/>
              <a:t>• education provider, or course in which the child is enrolled; </a:t>
            </a:r>
          </a:p>
          <a:p>
            <a:pPr marL="0" marR="0">
              <a:lnSpc>
                <a:spcPts val="2340"/>
              </a:lnSpc>
            </a:pPr>
            <a:r>
              <a:rPr lang="en-US" sz="2800" dirty="0"/>
              <a:t>• fees for classes or other educational services provided by a public school; </a:t>
            </a:r>
          </a:p>
          <a:p>
            <a:pPr marL="0" marR="0">
              <a:lnSpc>
                <a:spcPts val="2340"/>
              </a:lnSpc>
            </a:pPr>
            <a:r>
              <a:rPr lang="en-US" sz="2800" dirty="0"/>
              <a:t>• costs related to academic assessments; </a:t>
            </a:r>
          </a:p>
          <a:p>
            <a:pPr marL="0" marR="0">
              <a:lnSpc>
                <a:spcPts val="2340"/>
              </a:lnSpc>
            </a:pPr>
            <a:r>
              <a:rPr lang="en-US" sz="2800" dirty="0"/>
              <a:t>• fees for services provided by a private tutor or teaching service; </a:t>
            </a:r>
          </a:p>
          <a:p>
            <a:pPr marL="0" marR="0">
              <a:lnSpc>
                <a:spcPts val="2340"/>
              </a:lnSpc>
            </a:pPr>
            <a:r>
              <a:rPr lang="en-US" sz="2800" dirty="0"/>
              <a:t>• fees for transportation provided by a fee-for-service transportation provider for travel to and from approved providers/vendors; </a:t>
            </a:r>
          </a:p>
          <a:p>
            <a:pPr marL="0" marR="0">
              <a:lnSpc>
                <a:spcPts val="2340"/>
              </a:lnSpc>
            </a:pPr>
            <a:r>
              <a:rPr lang="en-US" sz="2800" dirty="0"/>
              <a:t>• fees for educational therapies or services provided by a practitioner or provider that are not covered by any federal, state, or local government benefits or any private insurance; </a:t>
            </a:r>
          </a:p>
          <a:p>
            <a:pPr marL="0" marR="0">
              <a:lnSpc>
                <a:spcPts val="2340"/>
              </a:lnSpc>
            </a:pPr>
            <a:r>
              <a:rPr lang="en-US" sz="2800" dirty="0"/>
              <a:t>• costs of technology required by a provider/vendor or prescribed by a physician, not to exceed 10% of the annual ESA amount; and </a:t>
            </a:r>
          </a:p>
          <a:p>
            <a:pPr marL="0" marR="0">
              <a:lnSpc>
                <a:spcPts val="2340"/>
              </a:lnSpc>
            </a:pPr>
            <a:r>
              <a:rPr lang="en-US" sz="2800" dirty="0"/>
              <a:t>• costs of school breakfast or lunch at a private school. </a:t>
            </a:r>
          </a:p>
          <a:p>
            <a:pPr marL="0" marR="0">
              <a:lnSpc>
                <a:spcPts val="2340"/>
              </a:lnSpc>
            </a:pPr>
            <a:endParaRPr lang="en-US" sz="2800" dirty="0"/>
          </a:p>
          <a:p>
            <a:pPr marL="0" marR="0">
              <a:lnSpc>
                <a:spcPts val="2340"/>
              </a:lnSpc>
            </a:pPr>
            <a:r>
              <a:rPr lang="en-US" sz="2800" dirty="0"/>
              <a:t>Program money may not be used to pay any person related to the participant within the third degree, and any finding that a participant used program money to pay for unallowed expenses does not affect the validity of any payment made by the participant for an approved, allowable education-related expense. </a:t>
            </a:r>
          </a:p>
          <a:p>
            <a:pPr marL="0" marR="0">
              <a:lnSpc>
                <a:spcPts val="2340"/>
              </a:lnSpc>
            </a:pPr>
            <a:endParaRPr lang="en-US" sz="2800" dirty="0"/>
          </a:p>
          <a:p>
            <a:pPr marL="0" marR="0">
              <a:lnSpc>
                <a:spcPts val="2340"/>
              </a:lnSpc>
            </a:pPr>
            <a:r>
              <a:rPr lang="en-US" sz="2800" dirty="0"/>
              <a:t>The comptroller will disburse funds to CEAOs based on the students served, and parents will submit forms to their CEAOs requesting payment to providers/vendors. CEAOs will determine if the request is for an approved expense and send payment to the provider/vendor. ESA amounts will be prorated for students who join after the beginning of the school year. Remaining funds carry over from year to year unless the account is closed. Any funds remaining in an account that is to be closed would be returned to the comptroller for deposit into the program fund. Any interest or other earnings attributable to funds held by a CEAO shall be remitted to the comptroller for deposit into the program fund. </a:t>
            </a:r>
          </a:p>
          <a:p>
            <a:pPr marL="0" marR="0">
              <a:lnSpc>
                <a:spcPts val="2340"/>
              </a:lnSpc>
            </a:pPr>
            <a:endParaRPr lang="en-US" sz="2800" dirty="0"/>
          </a:p>
          <a:p>
            <a:pPr marL="0" marR="0">
              <a:lnSpc>
                <a:spcPts val="2340"/>
              </a:lnSpc>
            </a:pPr>
            <a:r>
              <a:rPr lang="en-US" sz="2800" dirty="0"/>
              <a:t>The amount of the ESA each year will be equal to 85% of the estimated statewide average amount of state and local funding per student in average daily attendance or, for a child with a disability, the amount the school in which the child would otherwise attend would be entitled to receive based on the child’s individualized education program (not to exceed $30,000). Homeschooled children would be eligible for up to $2,000 per year. The state’s calculation of statewide average per-pupil spending shall include state contributions to TRS. </a:t>
            </a:r>
          </a:p>
          <a:p>
            <a:pPr marL="0" marR="0">
              <a:lnSpc>
                <a:spcPts val="2340"/>
              </a:lnSpc>
            </a:pPr>
            <a:endParaRPr lang="en-US" sz="2800" dirty="0"/>
          </a:p>
          <a:p>
            <a:pPr marL="0" marR="0">
              <a:lnSpc>
                <a:spcPts val="2340"/>
              </a:lnSpc>
            </a:pPr>
            <a:r>
              <a:rPr lang="en-US" sz="2800" dirty="0"/>
              <a:t>Parents not enrolled in a public school may request that a public school to conduct a full individual and initial evaluation of their children for determining eligibility for special education services, and the school must comply within 45 days and develop an IEP if a child is deemed eligible. </a:t>
            </a:r>
          </a:p>
          <a:p>
            <a:pPr marL="0" marR="0">
              <a:lnSpc>
                <a:spcPts val="2340"/>
              </a:lnSpc>
            </a:pPr>
            <a:endParaRPr lang="en-US" sz="2800" dirty="0"/>
          </a:p>
          <a:p>
            <a:pPr marL="0" marR="0">
              <a:lnSpc>
                <a:spcPts val="2340"/>
              </a:lnSpc>
            </a:pPr>
            <a:r>
              <a:rPr lang="en-US" sz="2800" dirty="0"/>
              <a:t>CEAOs must post online and notify each applicant that private schools are not subject to federal and state laws regarding special education services that apply to public schools and shall provide information regarding rights to which a child with a disability is entitled under state and federal law in a public school. </a:t>
            </a:r>
          </a:p>
          <a:p>
            <a:pPr marL="0" marR="0">
              <a:lnSpc>
                <a:spcPts val="2340"/>
              </a:lnSpc>
            </a:pPr>
            <a:endParaRPr lang="en-US" sz="2800" dirty="0"/>
          </a:p>
          <a:p>
            <a:pPr marL="0" marR="0">
              <a:lnSpc>
                <a:spcPts val="2340"/>
              </a:lnSpc>
            </a:pPr>
            <a:r>
              <a:rPr lang="en-US" sz="2800" dirty="0"/>
              <a:t>CEAOs will make quarterly payments to participant accounts and must submit quarterly reports to the comptroller detailing their administration costs for the program for the previous quarter. The comptroller shall pay those costs not to exceed 5% of program funds for the year. The comptroller’s office may use up to 3% of program funds for its own administrative costs. </a:t>
            </a:r>
          </a:p>
          <a:p>
            <a:pPr marL="0" marR="0">
              <a:lnSpc>
                <a:spcPts val="2340"/>
              </a:lnSpc>
            </a:pPr>
            <a:endParaRPr lang="en-US" sz="2800" dirty="0"/>
          </a:p>
          <a:p>
            <a:pPr marL="0" marR="0">
              <a:lnSpc>
                <a:spcPts val="2340"/>
              </a:lnSpc>
            </a:pPr>
            <a:r>
              <a:rPr lang="en-US" sz="2800" dirty="0"/>
              <a:t>The comptroller shall hire a private entity to conduct annual audits of accounts and participant eligibility. If any violations are found, the comptroller shall report the violation to the applicable CEAO, the provider/vendor, and the participating parents. </a:t>
            </a:r>
          </a:p>
          <a:p>
            <a:pPr marL="0" marR="0">
              <a:lnSpc>
                <a:spcPts val="2340"/>
              </a:lnSpc>
            </a:pPr>
            <a:endParaRPr lang="en-US" sz="2800" dirty="0"/>
          </a:p>
          <a:p>
            <a:pPr marL="0" marR="0">
              <a:lnSpc>
                <a:spcPts val="2340"/>
              </a:lnSpc>
            </a:pPr>
            <a:r>
              <a:rPr lang="en-US" sz="2800" dirty="0"/>
              <a:t>The comptroller may suspend the account of a participant, after which the participant has 30 days to respond and take corrective action. After 30 days, the comptroller may close the account, order temporary reinstatement, or fully reinstate the account. </a:t>
            </a:r>
          </a:p>
          <a:p>
            <a:pPr marL="0" marR="0">
              <a:lnSpc>
                <a:spcPts val="2340"/>
              </a:lnSpc>
            </a:pPr>
            <a:endParaRPr lang="en-US" sz="2800" dirty="0"/>
          </a:p>
          <a:p>
            <a:pPr marL="0" marR="0">
              <a:lnSpc>
                <a:spcPts val="2340"/>
              </a:lnSpc>
            </a:pPr>
            <a:r>
              <a:rPr lang="en-US" sz="2800" dirty="0"/>
              <a:t>The comptroller may recover money used for unallowed expenses, for an ineligible child, or from an unapproved provider/vendor from a participating parent or a provider/vendor and shall deposit it in the program fund. The comptroller may report any violation of the law regarding the program to a district attorney. </a:t>
            </a:r>
          </a:p>
          <a:p>
            <a:pPr marL="0" marR="0">
              <a:lnSpc>
                <a:spcPts val="2340"/>
              </a:lnSpc>
            </a:pPr>
            <a:endParaRPr lang="en-US" sz="2800" dirty="0"/>
          </a:p>
          <a:p>
            <a:pPr marL="0" marR="0">
              <a:lnSpc>
                <a:spcPts val="2340"/>
              </a:lnSpc>
            </a:pPr>
            <a:r>
              <a:rPr lang="en-US" sz="2800" dirty="0"/>
              <a:t>A provider/vendor may not charge a participating individual more than the standard amount for a service or product and may not rebate, refund, or credit any program funds back to the participant. </a:t>
            </a:r>
          </a:p>
          <a:p>
            <a:pPr marL="0" marR="0">
              <a:lnSpc>
                <a:spcPts val="2340"/>
              </a:lnSpc>
            </a:pPr>
            <a:endParaRPr lang="en-US" sz="2800" dirty="0"/>
          </a:p>
          <a:p>
            <a:pPr marL="0" marR="0">
              <a:lnSpc>
                <a:spcPts val="2340"/>
              </a:lnSpc>
            </a:pPr>
            <a:r>
              <a:rPr lang="en-US" sz="2800" dirty="0"/>
              <a:t>The state and CEAOs may not limit or impose requirements that are contrary to the religious or institutional values or practices of a provider/vendor or participant, nor may the state or CEAOs limit their ability to determine curriculum, admissions and enrollment policies, or practices based on religious values. </a:t>
            </a:r>
          </a:p>
          <a:p>
            <a:pPr marL="0" marR="0">
              <a:lnSpc>
                <a:spcPts val="2340"/>
              </a:lnSpc>
            </a:pPr>
            <a:endParaRPr lang="en-US" sz="2800" dirty="0"/>
          </a:p>
          <a:p>
            <a:pPr marL="0" marR="0">
              <a:lnSpc>
                <a:spcPts val="2340"/>
              </a:lnSpc>
            </a:pPr>
            <a:r>
              <a:rPr lang="en-US" sz="2800" dirty="0"/>
              <a:t>Public schools and TEA must furnish any records they posses regarding a student if requested by the student’s parent. A CEAO or provider/vendor that does obtain student information shall comply with state and federal confidentiality laws and may not sell or otherwise distribute said information. </a:t>
            </a:r>
          </a:p>
          <a:p>
            <a:pPr marL="0" marR="0">
              <a:lnSpc>
                <a:spcPts val="2340"/>
              </a:lnSpc>
            </a:pPr>
            <a:endParaRPr lang="en-US" sz="2800" dirty="0"/>
          </a:p>
          <a:p>
            <a:pPr marL="0" marR="0">
              <a:lnSpc>
                <a:spcPts val="2340"/>
              </a:lnSpc>
            </a:pPr>
            <a:r>
              <a:rPr lang="en-US" sz="2800" dirty="0"/>
              <a:t>CEAOs and the comptroller may accept gifts, grants, and donations for any expenses related to the administration of the program. </a:t>
            </a:r>
          </a:p>
          <a:p>
            <a:pPr marL="0" marR="0">
              <a:lnSpc>
                <a:spcPts val="2340"/>
              </a:lnSpc>
            </a:pPr>
            <a:endParaRPr lang="en-US" sz="2800" dirty="0"/>
          </a:p>
          <a:p>
            <a:pPr marL="0" marR="0">
              <a:lnSpc>
                <a:spcPts val="2340"/>
              </a:lnSpc>
            </a:pPr>
            <a:r>
              <a:rPr lang="en-US" sz="2800" dirty="0"/>
              <a:t>Each CEAO will need to produce and post an annual report with information on applications, participant satisfaction, assessment results, effects of the program on public and private school capacity and availability, cost savings to the state, the estimate of funding required for the upcoming biennium, any gifts or donations received, and post-secondary success. </a:t>
            </a:r>
          </a:p>
          <a:p>
            <a:pPr marL="0" marR="0">
              <a:lnSpc>
                <a:spcPts val="2340"/>
              </a:lnSpc>
            </a:pPr>
            <a:endParaRPr lang="en-US" sz="2800" dirty="0"/>
          </a:p>
          <a:p>
            <a:pPr marL="0" marR="0">
              <a:lnSpc>
                <a:spcPts val="2340"/>
              </a:lnSpc>
            </a:pPr>
            <a:r>
              <a:rPr lang="en-US" sz="2800" dirty="0"/>
              <a:t>CEAOs shall also collect and report demographic data on participants, including grade level, age, gender, race or ethnicity, school district and campus zone in which the child resides, zip code, date of enrollment, educationally disadvantaged status, and disability status. </a:t>
            </a:r>
          </a:p>
          <a:p>
            <a:pPr marL="0" marR="0">
              <a:lnSpc>
                <a:spcPts val="2340"/>
              </a:lnSpc>
            </a:pPr>
            <a:endParaRPr lang="en-US" sz="2800" dirty="0"/>
          </a:p>
          <a:p>
            <a:pPr marL="0" marR="0">
              <a:lnSpc>
                <a:spcPts val="2340"/>
              </a:lnSpc>
            </a:pPr>
            <a:r>
              <a:rPr lang="en-US" sz="2800" dirty="0"/>
              <a:t>Participants may appeal the result of an administrative decision to the comptroller, including decisions on eligibility, allowable expenses, and a participant’s removal from the program. </a:t>
            </a:r>
          </a:p>
          <a:p>
            <a:pPr marL="0" marR="0">
              <a:lnSpc>
                <a:spcPts val="2340"/>
              </a:lnSpc>
            </a:pPr>
            <a:endParaRPr lang="en-US" sz="2800" dirty="0"/>
          </a:p>
          <a:p>
            <a:pPr marL="0" marR="0">
              <a:lnSpc>
                <a:spcPts val="2340"/>
              </a:lnSpc>
            </a:pPr>
            <a:r>
              <a:rPr lang="en-US" sz="2800" dirty="0"/>
              <a:t>The bill also grants participants the right to intervene in any civil action challenging the constitutionality of the program. The bill grants the comptroller access to the do not hire registry and criminal history records for purposes of preapproving providers and vendors. </a:t>
            </a:r>
          </a:p>
          <a:p>
            <a:pPr marL="0" marR="0">
              <a:lnSpc>
                <a:spcPts val="2340"/>
              </a:lnSpc>
            </a:pPr>
            <a:endParaRPr lang="en-US" sz="2800" dirty="0"/>
          </a:p>
          <a:p>
            <a:pPr marL="0" marR="0">
              <a:lnSpc>
                <a:spcPts val="2340"/>
              </a:lnSpc>
            </a:pPr>
            <a:r>
              <a:rPr lang="en-US" sz="2800" dirty="0"/>
              <a:t>There are several provisions outlining how litigation could proceed regarding this legislation, if enacted, and states that provisions of this bill are severable from each other so that other parts may continue to be in effect if one part is struck down. </a:t>
            </a:r>
          </a:p>
          <a:p>
            <a:pPr marL="0" marR="0">
              <a:lnSpc>
                <a:spcPts val="2340"/>
              </a:lnSpc>
            </a:pPr>
            <a:endParaRPr lang="en-US" sz="2800" dirty="0"/>
          </a:p>
          <a:p>
            <a:pPr marL="0" marR="0">
              <a:lnSpc>
                <a:spcPts val="2340"/>
              </a:lnSpc>
            </a:pPr>
            <a:r>
              <a:rPr lang="en-US" sz="2800" dirty="0"/>
              <a:t>The act takes effect immediately upon 2/3 vote or Sept. 1, 2025. The comptroller must adopt rules as directed by this act by May 15, 2026, and may adopt rules on an emergency basis for purposes of the 2026-27 school year. </a:t>
            </a:r>
            <a:endParaRPr lang="en-US" dirty="0"/>
          </a:p>
        </p:txBody>
      </p:sp>
      <p:sp>
        <p:nvSpPr>
          <p:cNvPr id="4" name="Slide Number Placeholder 3">
            <a:extLst>
              <a:ext uri="{FF2B5EF4-FFF2-40B4-BE49-F238E27FC236}">
                <a16:creationId xmlns:a16="http://schemas.microsoft.com/office/drawing/2014/main" id="{1D100540-B2C1-93DC-350F-6104D2ED29CA}"/>
              </a:ext>
            </a:extLst>
          </p:cNvPr>
          <p:cNvSpPr>
            <a:spLocks noGrp="1"/>
          </p:cNvSpPr>
          <p:nvPr>
            <p:ph type="sldNum" sz="quarter" idx="5"/>
          </p:nvPr>
        </p:nvSpPr>
        <p:spPr/>
        <p:txBody>
          <a:bodyPr/>
          <a:lstStyle/>
          <a:p>
            <a:fld id="{7BCA1624-EC33-4828-8D5F-0C7EDA44DA8A}" type="slidenum">
              <a:rPr lang="en-US" smtClean="0"/>
              <a:t>8</a:t>
            </a:fld>
            <a:endParaRPr lang="en-US"/>
          </a:p>
        </p:txBody>
      </p:sp>
    </p:spTree>
    <p:extLst>
      <p:ext uri="{BB962C8B-B14F-4D97-AF65-F5344CB8AC3E}">
        <p14:creationId xmlns:p14="http://schemas.microsoft.com/office/powerpoint/2010/main" val="2501924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7DFB2-1176-8B55-7B99-232C4D8DF0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76867-539D-A6E9-E1CA-C8FF152F0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74940-55A5-8739-53B9-FCDE7060264A}"/>
              </a:ext>
            </a:extLst>
          </p:cNvPr>
          <p:cNvSpPr>
            <a:spLocks noGrp="1"/>
          </p:cNvSpPr>
          <p:nvPr>
            <p:ph type="body" idx="1"/>
          </p:nvPr>
        </p:nvSpPr>
        <p:spPr/>
        <p:txBody>
          <a:bodyPr/>
          <a:lstStyle/>
          <a:p>
            <a:pPr marL="0" marR="0">
              <a:lnSpc>
                <a:spcPts val="2340"/>
              </a:lnSpc>
            </a:pPr>
            <a:r>
              <a:rPr lang="en-US" sz="2800" dirty="0"/>
              <a:t>HB 3 (Buckley) directs the state comptroller to establish an Education Savings Account program to provide funding for approved education-related expenses of participating individuals and funded through a new program fund created in the general revenue fund consisting of GR, appropriations, donations, or any other available funds. </a:t>
            </a:r>
          </a:p>
          <a:p>
            <a:pPr marL="0" marR="0">
              <a:lnSpc>
                <a:spcPts val="2340"/>
              </a:lnSpc>
            </a:pPr>
            <a:endParaRPr lang="en-US" sz="2800" dirty="0"/>
          </a:p>
          <a:p>
            <a:pPr marL="0" marR="0">
              <a:lnSpc>
                <a:spcPts val="2340"/>
              </a:lnSpc>
            </a:pPr>
            <a:r>
              <a:rPr lang="en-US" sz="2800" dirty="0"/>
              <a:t>The program may grow in funding to the greater of what is appropriated for it or the amount necessary for the biennium for each participating child and those on the comptroller’s waiting list as of Jan. 1 of the preceding biennium. </a:t>
            </a:r>
          </a:p>
          <a:p>
            <a:pPr marL="0" marR="0">
              <a:lnSpc>
                <a:spcPts val="2340"/>
              </a:lnSpc>
            </a:pPr>
            <a:endParaRPr lang="en-US" sz="2800" dirty="0"/>
          </a:p>
          <a:p>
            <a:pPr marL="0" marR="0">
              <a:lnSpc>
                <a:spcPts val="2340"/>
              </a:lnSpc>
            </a:pPr>
            <a:r>
              <a:rPr lang="en-US" sz="2800" dirty="0"/>
              <a:t>The comptroller or its designee may enter into contracts to promote the program with program funds. </a:t>
            </a:r>
          </a:p>
          <a:p>
            <a:pPr marL="0" marR="0">
              <a:lnSpc>
                <a:spcPts val="2340"/>
              </a:lnSpc>
            </a:pPr>
            <a:endParaRPr lang="en-US" sz="2800" dirty="0"/>
          </a:p>
          <a:p>
            <a:pPr marL="0" marR="0">
              <a:lnSpc>
                <a:spcPts val="2340"/>
              </a:lnSpc>
            </a:pPr>
            <a:r>
              <a:rPr lang="en-US" sz="2800" dirty="0"/>
              <a:t>The comptroller will certify not more than five Certified Educational Assistance Organizations (CEAOs) to administer aspects of the program by handling the application process, assisting individuals find approved education service providers and vendors, accepting and processing payments, and verifying that program funds are used accordingly. </a:t>
            </a:r>
          </a:p>
          <a:p>
            <a:pPr marL="0" marR="0">
              <a:lnSpc>
                <a:spcPts val="2340"/>
              </a:lnSpc>
            </a:pPr>
            <a:endParaRPr lang="en-US" sz="2800" dirty="0"/>
          </a:p>
          <a:p>
            <a:pPr marL="0" marR="0">
              <a:lnSpc>
                <a:spcPts val="2340"/>
              </a:lnSpc>
            </a:pPr>
            <a:r>
              <a:rPr lang="en-US" sz="2800" dirty="0"/>
              <a:t>Eligible children are those who are eligible to attend public school or enroll in public prekindergarten. They may enroll in the program for the semester following the semester during which they apply and may participate until they graduate from high school, they are no longer eligible to attend public school, they count towards a school’s average daily attendance, or they are declared ineligible by the comptroller. </a:t>
            </a:r>
          </a:p>
          <a:p>
            <a:pPr marL="0" marR="0">
              <a:lnSpc>
                <a:spcPts val="2340"/>
              </a:lnSpc>
            </a:pPr>
            <a:endParaRPr lang="en-US" sz="2800" dirty="0"/>
          </a:p>
          <a:p>
            <a:pPr marL="0" marR="0">
              <a:lnSpc>
                <a:spcPts val="2340"/>
              </a:lnSpc>
            </a:pPr>
            <a:r>
              <a:rPr lang="en-US" sz="2800" dirty="0"/>
              <a:t>The comptroller will set deadlines by which applicants must apply for the program and must conduct a lottery if more individuals apply than there are funds. The lottery must prioritize students who are entering the program for the first time over those who have previously ceased participation to enroll in public school. Within those two groups, CEAOs must prioritize: </a:t>
            </a:r>
          </a:p>
          <a:p>
            <a:pPr marL="0" marR="0">
              <a:lnSpc>
                <a:spcPts val="2340"/>
              </a:lnSpc>
            </a:pPr>
            <a:r>
              <a:rPr lang="en-US" sz="2800" dirty="0"/>
              <a:t>• children with a disability whose household income is at or below 500% of federal poverty guidelines; </a:t>
            </a:r>
          </a:p>
          <a:p>
            <a:pPr marL="0" marR="0">
              <a:lnSpc>
                <a:spcPts val="2340"/>
              </a:lnSpc>
            </a:pPr>
            <a:r>
              <a:rPr lang="en-US" sz="2800" dirty="0"/>
              <a:t>• children whose household income is at or below 200 percent of poverty guidelines; </a:t>
            </a:r>
          </a:p>
          <a:p>
            <a:pPr marL="0" marR="0">
              <a:lnSpc>
                <a:spcPts val="2340"/>
              </a:lnSpc>
            </a:pPr>
            <a:r>
              <a:rPr lang="en-US" sz="2800" dirty="0"/>
              <a:t>• children whose household income is between 200% and 500% of poverty guidelines; </a:t>
            </a:r>
          </a:p>
          <a:p>
            <a:pPr marL="0" marR="0">
              <a:lnSpc>
                <a:spcPts val="2340"/>
              </a:lnSpc>
            </a:pPr>
            <a:r>
              <a:rPr lang="en-US" sz="2800" dirty="0"/>
              <a:t>• children whose household income is at or above 500% of poverty guidelines. </a:t>
            </a:r>
          </a:p>
          <a:p>
            <a:pPr marL="0" marR="0">
              <a:lnSpc>
                <a:spcPts val="2340"/>
              </a:lnSpc>
            </a:pPr>
            <a:endParaRPr lang="en-US" sz="2800" dirty="0"/>
          </a:p>
          <a:p>
            <a:pPr marL="0" marR="0">
              <a:lnSpc>
                <a:spcPts val="2340"/>
              </a:lnSpc>
            </a:pPr>
            <a:r>
              <a:rPr lang="en-US" sz="2800" dirty="0"/>
              <a:t>Siblings of participants must also be prioritized in the categories above. </a:t>
            </a:r>
          </a:p>
          <a:p>
            <a:pPr marL="0" marR="0">
              <a:lnSpc>
                <a:spcPts val="2340"/>
              </a:lnSpc>
            </a:pPr>
            <a:endParaRPr lang="en-US" sz="2800" dirty="0"/>
          </a:p>
          <a:p>
            <a:pPr marL="0" marR="0">
              <a:lnSpc>
                <a:spcPts val="2340"/>
              </a:lnSpc>
            </a:pPr>
            <a:r>
              <a:rPr lang="en-US" sz="2800" dirty="0"/>
              <a:t>The comptroller must create an application form to be made available through various sources; must post online any rules regarding applications and prioritization; and must maintain a waitlist based on the priority categories. </a:t>
            </a:r>
          </a:p>
          <a:p>
            <a:pPr marL="0" marR="0">
              <a:lnSpc>
                <a:spcPts val="2340"/>
              </a:lnSpc>
            </a:pPr>
            <a:endParaRPr lang="en-US" sz="2800" dirty="0"/>
          </a:p>
          <a:p>
            <a:pPr marL="0" marR="0">
              <a:lnSpc>
                <a:spcPts val="2340"/>
              </a:lnSpc>
            </a:pPr>
            <a:r>
              <a:rPr lang="en-US" sz="2800" dirty="0"/>
              <a:t>CEAOs must provide an online handbook that explains allowable expenses, preapproved service providers and vendors, the application and expenditures processes, and responsibilities of participants. Parents may be asked to annually submit intent to participate during the next school year but may not require annual applications from participants in good standing. </a:t>
            </a:r>
          </a:p>
          <a:p>
            <a:pPr marL="0" marR="0">
              <a:lnSpc>
                <a:spcPts val="2340"/>
              </a:lnSpc>
            </a:pPr>
            <a:endParaRPr lang="en-US" sz="2800" dirty="0"/>
          </a:p>
          <a:p>
            <a:pPr marL="0" marR="0">
              <a:lnSpc>
                <a:spcPts val="2340"/>
              </a:lnSpc>
            </a:pPr>
            <a:r>
              <a:rPr lang="en-US" sz="2800" dirty="0"/>
              <a:t>Parents must also agree to only spend money for allowed expenses; share results of any required assessments with CEAOs, refrain from selling items purchased with program funds, and notify their CEAO if a child is no longer eligible. </a:t>
            </a:r>
          </a:p>
          <a:p>
            <a:pPr marL="0" marR="0">
              <a:lnSpc>
                <a:spcPts val="2340"/>
              </a:lnSpc>
            </a:pPr>
            <a:endParaRPr lang="en-US" sz="2800" dirty="0"/>
          </a:p>
          <a:p>
            <a:pPr marL="0" marR="0">
              <a:lnSpc>
                <a:spcPts val="2340"/>
              </a:lnSpc>
            </a:pPr>
            <a:r>
              <a:rPr lang="en-US" sz="2800" dirty="0"/>
              <a:t>The comptroller shall establish a process for approval of service providers and vendors for the program and accept applications on a rolling basis. Providers and vendors must have been previously approved by the state to provide supplemental special education services; (for private schools) demonstrate accreditation by a recognized organization and administer a nationally norm-referenced test or other approved assessment; (for public schools) demonstrate TEA accreditation and the ability to provide services that do not count toward ADA; and (for private tutors, therapists, or teaching services) demonstrate that those providing educational services are educators or former educators, hold relevant licenses/accreditation, or employed or retired as an educator at an institution of higher education AND that they all furnish criminal history background check results to the comptroller. </a:t>
            </a:r>
          </a:p>
          <a:p>
            <a:pPr marL="0" marR="0">
              <a:lnSpc>
                <a:spcPts val="2340"/>
              </a:lnSpc>
            </a:pPr>
            <a:endParaRPr lang="en-US" sz="2800" dirty="0"/>
          </a:p>
          <a:p>
            <a:pPr marL="0" marR="0">
              <a:lnSpc>
                <a:spcPts val="2340"/>
              </a:lnSpc>
            </a:pPr>
            <a:r>
              <a:rPr lang="en-US" sz="2800" dirty="0"/>
              <a:t>Providers and vendors shall provide information requested by the comptroller to verify eligibility for preapproval and shall submit documentation for each individual who will interact with children showing they have not engaged in misconduct described by Section 22.093(c)(1)(A) or (B) using the interagency reportable conduct search engine established under Chapter 810, Health and Safety Code. The comptroller may not approve a provider or vendor if he cannot verify their eligibility for preapproval. </a:t>
            </a:r>
          </a:p>
          <a:p>
            <a:pPr marL="0" marR="0">
              <a:lnSpc>
                <a:spcPts val="2340"/>
              </a:lnSpc>
            </a:pPr>
            <a:endParaRPr lang="en-US" sz="2800" dirty="0"/>
          </a:p>
          <a:p>
            <a:pPr marL="0" marR="0">
              <a:lnSpc>
                <a:spcPts val="2340"/>
              </a:lnSpc>
            </a:pPr>
            <a:r>
              <a:rPr lang="en-US" sz="2800" dirty="0"/>
              <a:t>Provider and vendors must agree to abide by disbursement schedules; accept money from the program only for education-related expenses; notify the comptroller if they no longer meet eligibility requirements; and return any money received, including any interest, in violation of this subchapter or other relevant law to the comptroller for deposit into the program fund. </a:t>
            </a:r>
          </a:p>
          <a:p>
            <a:pPr marL="0" marR="0">
              <a:lnSpc>
                <a:spcPts val="2340"/>
              </a:lnSpc>
            </a:pPr>
            <a:endParaRPr lang="en-US" sz="2800" dirty="0"/>
          </a:p>
          <a:p>
            <a:pPr marL="0" marR="0">
              <a:lnSpc>
                <a:spcPts val="2340"/>
              </a:lnSpc>
            </a:pPr>
            <a:r>
              <a:rPr lang="en-US" sz="2800" dirty="0"/>
              <a:t>Approved education-related expenses include: </a:t>
            </a:r>
          </a:p>
          <a:p>
            <a:pPr marL="0" marR="0">
              <a:lnSpc>
                <a:spcPts val="2340"/>
              </a:lnSpc>
            </a:pPr>
            <a:r>
              <a:rPr lang="en-US" sz="2800" dirty="0"/>
              <a:t>• tuition and fees for private school, a higher education provider, online educational courses or programs, or industry-based credential programs; </a:t>
            </a:r>
          </a:p>
          <a:p>
            <a:pPr marL="0" marR="0">
              <a:lnSpc>
                <a:spcPts val="2340"/>
              </a:lnSpc>
            </a:pPr>
            <a:r>
              <a:rPr lang="en-US" sz="2800" dirty="0"/>
              <a:t>• textbooks, instructional materials, uniforms required by a private school, higher </a:t>
            </a:r>
          </a:p>
          <a:p>
            <a:pPr marL="0" marR="0">
              <a:lnSpc>
                <a:spcPts val="2340"/>
              </a:lnSpc>
            </a:pPr>
            <a:r>
              <a:rPr lang="en-US" sz="2800" dirty="0"/>
              <a:t>• education provider, or course in which the child is enrolled; </a:t>
            </a:r>
          </a:p>
          <a:p>
            <a:pPr marL="0" marR="0">
              <a:lnSpc>
                <a:spcPts val="2340"/>
              </a:lnSpc>
            </a:pPr>
            <a:r>
              <a:rPr lang="en-US" sz="2800" dirty="0"/>
              <a:t>• fees for classes or other educational services provided by a public school; </a:t>
            </a:r>
          </a:p>
          <a:p>
            <a:pPr marL="0" marR="0">
              <a:lnSpc>
                <a:spcPts val="2340"/>
              </a:lnSpc>
            </a:pPr>
            <a:r>
              <a:rPr lang="en-US" sz="2800" dirty="0"/>
              <a:t>• costs related to academic assessments; </a:t>
            </a:r>
          </a:p>
          <a:p>
            <a:pPr marL="0" marR="0">
              <a:lnSpc>
                <a:spcPts val="2340"/>
              </a:lnSpc>
            </a:pPr>
            <a:r>
              <a:rPr lang="en-US" sz="2800" dirty="0"/>
              <a:t>• fees for services provided by a private tutor or teaching service; </a:t>
            </a:r>
          </a:p>
          <a:p>
            <a:pPr marL="0" marR="0">
              <a:lnSpc>
                <a:spcPts val="2340"/>
              </a:lnSpc>
            </a:pPr>
            <a:r>
              <a:rPr lang="en-US" sz="2800" dirty="0"/>
              <a:t>• fees for transportation provided by a fee-for-service transportation provider for travel to and from approved providers/vendors; </a:t>
            </a:r>
          </a:p>
          <a:p>
            <a:pPr marL="0" marR="0">
              <a:lnSpc>
                <a:spcPts val="2340"/>
              </a:lnSpc>
            </a:pPr>
            <a:r>
              <a:rPr lang="en-US" sz="2800" dirty="0"/>
              <a:t>• fees for educational therapies or services provided by a practitioner or provider that are not covered by any federal, state, or local government benefits or any private insurance; </a:t>
            </a:r>
          </a:p>
          <a:p>
            <a:pPr marL="0" marR="0">
              <a:lnSpc>
                <a:spcPts val="2340"/>
              </a:lnSpc>
            </a:pPr>
            <a:r>
              <a:rPr lang="en-US" sz="2800" dirty="0"/>
              <a:t>• costs of technology required by a provider/vendor or prescribed by a physician, not to exceed 10% of the annual ESA amount; and </a:t>
            </a:r>
          </a:p>
          <a:p>
            <a:pPr marL="0" marR="0">
              <a:lnSpc>
                <a:spcPts val="2340"/>
              </a:lnSpc>
            </a:pPr>
            <a:r>
              <a:rPr lang="en-US" sz="2800" dirty="0"/>
              <a:t>• costs of school breakfast or lunch at a private school. </a:t>
            </a:r>
          </a:p>
          <a:p>
            <a:pPr marL="0" marR="0">
              <a:lnSpc>
                <a:spcPts val="2340"/>
              </a:lnSpc>
            </a:pPr>
            <a:endParaRPr lang="en-US" sz="2800" dirty="0"/>
          </a:p>
          <a:p>
            <a:pPr marL="0" marR="0">
              <a:lnSpc>
                <a:spcPts val="2340"/>
              </a:lnSpc>
            </a:pPr>
            <a:r>
              <a:rPr lang="en-US" sz="2800" dirty="0"/>
              <a:t>Program money may not be used to pay any person related to the participant within the third degree, and any finding that a participant used program money to pay for unallowed expenses does not affect the validity of any payment made by the participant for an approved, allowable education-related expense. </a:t>
            </a:r>
          </a:p>
          <a:p>
            <a:pPr marL="0" marR="0">
              <a:lnSpc>
                <a:spcPts val="2340"/>
              </a:lnSpc>
            </a:pPr>
            <a:endParaRPr lang="en-US" sz="2800" dirty="0"/>
          </a:p>
          <a:p>
            <a:pPr marL="0" marR="0">
              <a:lnSpc>
                <a:spcPts val="2340"/>
              </a:lnSpc>
            </a:pPr>
            <a:r>
              <a:rPr lang="en-US" sz="2800" dirty="0"/>
              <a:t>The comptroller will disburse funds to CEAOs based on the students served, and parents will submit forms to their CEAOs requesting payment to providers/vendors. CEAOs will determine if the request is for an approved expense and send payment to the provider/vendor. ESA amounts will be prorated for students who join after the beginning of the school year. Remaining funds carry over from year to year unless the account is closed. Any funds remaining in an account that is to be closed would be returned to the comptroller for deposit into the program fund. Any interest or other earnings attributable to funds held by a CEAO shall be remitted to the comptroller for deposit into the program fund. </a:t>
            </a:r>
          </a:p>
          <a:p>
            <a:pPr marL="0" marR="0">
              <a:lnSpc>
                <a:spcPts val="2340"/>
              </a:lnSpc>
            </a:pPr>
            <a:endParaRPr lang="en-US" sz="2800" dirty="0"/>
          </a:p>
          <a:p>
            <a:pPr marL="0" marR="0">
              <a:lnSpc>
                <a:spcPts val="2340"/>
              </a:lnSpc>
            </a:pPr>
            <a:r>
              <a:rPr lang="en-US" sz="2800" dirty="0"/>
              <a:t>The amount of the ESA each year will be equal to 85% of the estimated statewide average amount of state and local funding per student in average daily attendance or, for a child with a disability, the amount the school in which the child would otherwise attend would be entitled to receive based on the child’s individualized education program (not to exceed $30,000). Homeschooled children would be eligible for up to $2,000 per year. The state’s calculation of statewide average per-pupil spending shall include state contributions to TRS. </a:t>
            </a:r>
          </a:p>
          <a:p>
            <a:pPr marL="0" marR="0">
              <a:lnSpc>
                <a:spcPts val="2340"/>
              </a:lnSpc>
            </a:pPr>
            <a:endParaRPr lang="en-US" sz="2800" dirty="0"/>
          </a:p>
          <a:p>
            <a:pPr marL="0" marR="0">
              <a:lnSpc>
                <a:spcPts val="2340"/>
              </a:lnSpc>
            </a:pPr>
            <a:r>
              <a:rPr lang="en-US" sz="2800" dirty="0"/>
              <a:t>Parents not enrolled in a public school may request that a public school to conduct a full individual and initial evaluation of their children for determining eligibility for special education services, and the school must comply within 45 days and develop an IEP if a child is deemed eligible. </a:t>
            </a:r>
          </a:p>
          <a:p>
            <a:pPr marL="0" marR="0">
              <a:lnSpc>
                <a:spcPts val="2340"/>
              </a:lnSpc>
            </a:pPr>
            <a:endParaRPr lang="en-US" sz="2800" dirty="0"/>
          </a:p>
          <a:p>
            <a:pPr marL="0" marR="0">
              <a:lnSpc>
                <a:spcPts val="2340"/>
              </a:lnSpc>
            </a:pPr>
            <a:r>
              <a:rPr lang="en-US" sz="2800" dirty="0"/>
              <a:t>CEAOs must post online and notify each applicant that private schools are not subject to federal and state laws regarding special education services that apply to public schools and shall provide information regarding rights to which a child with a disability is entitled under state and federal law in a public school. </a:t>
            </a:r>
          </a:p>
          <a:p>
            <a:pPr marL="0" marR="0">
              <a:lnSpc>
                <a:spcPts val="2340"/>
              </a:lnSpc>
            </a:pPr>
            <a:endParaRPr lang="en-US" sz="2800" dirty="0"/>
          </a:p>
          <a:p>
            <a:pPr marL="0" marR="0">
              <a:lnSpc>
                <a:spcPts val="2340"/>
              </a:lnSpc>
            </a:pPr>
            <a:r>
              <a:rPr lang="en-US" sz="2800" dirty="0"/>
              <a:t>CEAOs will make quarterly payments to participant accounts and must submit quarterly reports to the comptroller detailing their administration costs for the program for the previous quarter. The comptroller shall pay those costs not to exceed 5% of program funds for the year. The comptroller’s office may use up to 3% of program funds for its own administrative costs. </a:t>
            </a:r>
          </a:p>
          <a:p>
            <a:pPr marL="0" marR="0">
              <a:lnSpc>
                <a:spcPts val="2340"/>
              </a:lnSpc>
            </a:pPr>
            <a:endParaRPr lang="en-US" sz="2800" dirty="0"/>
          </a:p>
          <a:p>
            <a:pPr marL="0" marR="0">
              <a:lnSpc>
                <a:spcPts val="2340"/>
              </a:lnSpc>
            </a:pPr>
            <a:r>
              <a:rPr lang="en-US" sz="2800" dirty="0"/>
              <a:t>The comptroller shall hire a private entity to conduct annual audits of accounts and participant eligibility. If any violations are found, the comptroller shall report the violation to the applicable CEAO, the provider/vendor, and the participating parents. </a:t>
            </a:r>
          </a:p>
          <a:p>
            <a:pPr marL="0" marR="0">
              <a:lnSpc>
                <a:spcPts val="2340"/>
              </a:lnSpc>
            </a:pPr>
            <a:endParaRPr lang="en-US" sz="2800" dirty="0"/>
          </a:p>
          <a:p>
            <a:pPr marL="0" marR="0">
              <a:lnSpc>
                <a:spcPts val="2340"/>
              </a:lnSpc>
            </a:pPr>
            <a:r>
              <a:rPr lang="en-US" sz="2800" dirty="0"/>
              <a:t>The comptroller may suspend the account of a participant, after which the participant has 30 days to respond and take corrective action. After 30 days, the comptroller may close the account, order temporary reinstatement, or fully reinstate the account. </a:t>
            </a:r>
          </a:p>
          <a:p>
            <a:pPr marL="0" marR="0">
              <a:lnSpc>
                <a:spcPts val="2340"/>
              </a:lnSpc>
            </a:pPr>
            <a:endParaRPr lang="en-US" sz="2800" dirty="0"/>
          </a:p>
          <a:p>
            <a:pPr marL="0" marR="0">
              <a:lnSpc>
                <a:spcPts val="2340"/>
              </a:lnSpc>
            </a:pPr>
            <a:r>
              <a:rPr lang="en-US" sz="2800" dirty="0"/>
              <a:t>The comptroller may recover money used for unallowed expenses, for an ineligible child, or from an unapproved provider/vendor from a participating parent or a provider/vendor and shall deposit it in the program fund. The comptroller may report any violation of the law regarding the program to a district attorney. </a:t>
            </a:r>
          </a:p>
          <a:p>
            <a:pPr marL="0" marR="0">
              <a:lnSpc>
                <a:spcPts val="2340"/>
              </a:lnSpc>
            </a:pPr>
            <a:endParaRPr lang="en-US" sz="2800" dirty="0"/>
          </a:p>
          <a:p>
            <a:pPr marL="0" marR="0">
              <a:lnSpc>
                <a:spcPts val="2340"/>
              </a:lnSpc>
            </a:pPr>
            <a:r>
              <a:rPr lang="en-US" sz="2800" dirty="0"/>
              <a:t>A provider/vendor may not charge a participating individual more than the standard amount for a service or product and may not rebate, refund, or credit any program funds back to the participant. </a:t>
            </a:r>
          </a:p>
          <a:p>
            <a:pPr marL="0" marR="0">
              <a:lnSpc>
                <a:spcPts val="2340"/>
              </a:lnSpc>
            </a:pPr>
            <a:endParaRPr lang="en-US" sz="2800" dirty="0"/>
          </a:p>
          <a:p>
            <a:pPr marL="0" marR="0">
              <a:lnSpc>
                <a:spcPts val="2340"/>
              </a:lnSpc>
            </a:pPr>
            <a:r>
              <a:rPr lang="en-US" sz="2800" dirty="0"/>
              <a:t>The state and CEAOs may not limit or impose requirements that are contrary to the religious or institutional values or practices of a provider/vendor or participant, nor may the state or CEAOs limit their ability to determine curriculum, admissions and enrollment policies, or practices based on religious values. </a:t>
            </a:r>
          </a:p>
          <a:p>
            <a:pPr marL="0" marR="0">
              <a:lnSpc>
                <a:spcPts val="2340"/>
              </a:lnSpc>
            </a:pPr>
            <a:endParaRPr lang="en-US" sz="2800" dirty="0"/>
          </a:p>
          <a:p>
            <a:pPr marL="0" marR="0">
              <a:lnSpc>
                <a:spcPts val="2340"/>
              </a:lnSpc>
            </a:pPr>
            <a:r>
              <a:rPr lang="en-US" sz="2800" dirty="0"/>
              <a:t>Public schools and TEA must furnish any records they posses regarding a student if requested by the student’s parent. A CEAO or provider/vendor that does obtain student information shall comply with state and federal confidentiality laws and may not sell or otherwise distribute said information. </a:t>
            </a:r>
          </a:p>
          <a:p>
            <a:pPr marL="0" marR="0">
              <a:lnSpc>
                <a:spcPts val="2340"/>
              </a:lnSpc>
            </a:pPr>
            <a:endParaRPr lang="en-US" sz="2800" dirty="0"/>
          </a:p>
          <a:p>
            <a:pPr marL="0" marR="0">
              <a:lnSpc>
                <a:spcPts val="2340"/>
              </a:lnSpc>
            </a:pPr>
            <a:r>
              <a:rPr lang="en-US" sz="2800" dirty="0"/>
              <a:t>CEAOs and the comptroller may accept gifts, grants, and donations for any expenses related to the administration of the program. </a:t>
            </a:r>
          </a:p>
          <a:p>
            <a:pPr marL="0" marR="0">
              <a:lnSpc>
                <a:spcPts val="2340"/>
              </a:lnSpc>
            </a:pPr>
            <a:endParaRPr lang="en-US" sz="2800" dirty="0"/>
          </a:p>
          <a:p>
            <a:pPr marL="0" marR="0">
              <a:lnSpc>
                <a:spcPts val="2340"/>
              </a:lnSpc>
            </a:pPr>
            <a:r>
              <a:rPr lang="en-US" sz="2800" dirty="0"/>
              <a:t>Each CEAO will need to produce and post an annual report with information on applications, participant satisfaction, assessment results, effects of the program on public and private school capacity and availability, cost savings to the state, the estimate of funding required for the upcoming biennium, any gifts or donations received, and post-secondary success. </a:t>
            </a:r>
          </a:p>
          <a:p>
            <a:pPr marL="0" marR="0">
              <a:lnSpc>
                <a:spcPts val="2340"/>
              </a:lnSpc>
            </a:pPr>
            <a:endParaRPr lang="en-US" sz="2800" dirty="0"/>
          </a:p>
          <a:p>
            <a:pPr marL="0" marR="0">
              <a:lnSpc>
                <a:spcPts val="2340"/>
              </a:lnSpc>
            </a:pPr>
            <a:r>
              <a:rPr lang="en-US" sz="2800" dirty="0"/>
              <a:t>CEAOs shall also collect and report demographic data on participants, including grade level, age, gender, race or ethnicity, school district and campus zone in which the child resides, zip code, date of enrollment, educationally disadvantaged status, and disability status. </a:t>
            </a:r>
          </a:p>
          <a:p>
            <a:pPr marL="0" marR="0">
              <a:lnSpc>
                <a:spcPts val="2340"/>
              </a:lnSpc>
            </a:pPr>
            <a:endParaRPr lang="en-US" sz="2800" dirty="0"/>
          </a:p>
          <a:p>
            <a:pPr marL="0" marR="0">
              <a:lnSpc>
                <a:spcPts val="2340"/>
              </a:lnSpc>
            </a:pPr>
            <a:r>
              <a:rPr lang="en-US" sz="2800" dirty="0"/>
              <a:t>Participants may appeal the result of an administrative decision to the comptroller, including decisions on eligibility, allowable expenses, and a participant’s removal from the program. </a:t>
            </a:r>
          </a:p>
          <a:p>
            <a:pPr marL="0" marR="0">
              <a:lnSpc>
                <a:spcPts val="2340"/>
              </a:lnSpc>
            </a:pPr>
            <a:endParaRPr lang="en-US" sz="2800" dirty="0"/>
          </a:p>
          <a:p>
            <a:pPr marL="0" marR="0">
              <a:lnSpc>
                <a:spcPts val="2340"/>
              </a:lnSpc>
            </a:pPr>
            <a:r>
              <a:rPr lang="en-US" sz="2800" dirty="0"/>
              <a:t>The bill also grants participants the right to intervene in any civil action challenging the constitutionality of the program. The bill grants the comptroller access to the do not hire registry and criminal history records for purposes of preapproving providers and vendors. </a:t>
            </a:r>
          </a:p>
          <a:p>
            <a:pPr marL="0" marR="0">
              <a:lnSpc>
                <a:spcPts val="2340"/>
              </a:lnSpc>
            </a:pPr>
            <a:endParaRPr lang="en-US" sz="2800" dirty="0"/>
          </a:p>
          <a:p>
            <a:pPr marL="0" marR="0">
              <a:lnSpc>
                <a:spcPts val="2340"/>
              </a:lnSpc>
            </a:pPr>
            <a:r>
              <a:rPr lang="en-US" sz="2800" dirty="0"/>
              <a:t>There are several provisions outlining how litigation could proceed regarding this legislation, if enacted, and states that provisions of this bill are severable from each other so that other parts may continue to be in effect if one part is struck down. </a:t>
            </a:r>
          </a:p>
          <a:p>
            <a:pPr marL="0" marR="0">
              <a:lnSpc>
                <a:spcPts val="2340"/>
              </a:lnSpc>
            </a:pPr>
            <a:endParaRPr lang="en-US" sz="2800" dirty="0"/>
          </a:p>
          <a:p>
            <a:pPr marL="0" marR="0">
              <a:lnSpc>
                <a:spcPts val="2340"/>
              </a:lnSpc>
            </a:pPr>
            <a:r>
              <a:rPr lang="en-US" sz="2800" dirty="0"/>
              <a:t>The act takes effect immediately upon 2/3 vote or Sept. 1, 2025. The comptroller must adopt rules as directed by this act by May 15, 2026, and may adopt rules on an emergency basis for purposes of the 2026-27 school year. </a:t>
            </a:r>
            <a:endParaRPr lang="en-US" dirty="0"/>
          </a:p>
        </p:txBody>
      </p:sp>
      <p:sp>
        <p:nvSpPr>
          <p:cNvPr id="4" name="Slide Number Placeholder 3">
            <a:extLst>
              <a:ext uri="{FF2B5EF4-FFF2-40B4-BE49-F238E27FC236}">
                <a16:creationId xmlns:a16="http://schemas.microsoft.com/office/drawing/2014/main" id="{6F7687D5-C390-1DD7-5C32-DC3A4A8711BB}"/>
              </a:ext>
            </a:extLst>
          </p:cNvPr>
          <p:cNvSpPr>
            <a:spLocks noGrp="1"/>
          </p:cNvSpPr>
          <p:nvPr>
            <p:ph type="sldNum" sz="quarter" idx="5"/>
          </p:nvPr>
        </p:nvSpPr>
        <p:spPr/>
        <p:txBody>
          <a:bodyPr/>
          <a:lstStyle/>
          <a:p>
            <a:fld id="{7BCA1624-EC33-4828-8D5F-0C7EDA44DA8A}" type="slidenum">
              <a:rPr lang="en-US" smtClean="0"/>
              <a:t>9</a:t>
            </a:fld>
            <a:endParaRPr lang="en-US"/>
          </a:p>
        </p:txBody>
      </p:sp>
    </p:spTree>
    <p:extLst>
      <p:ext uri="{BB962C8B-B14F-4D97-AF65-F5344CB8AC3E}">
        <p14:creationId xmlns:p14="http://schemas.microsoft.com/office/powerpoint/2010/main" val="55049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Welcom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4FB9-7E34-6FEE-D764-D11A008AC503}"/>
              </a:ext>
            </a:extLst>
          </p:cNvPr>
          <p:cNvSpPr>
            <a:spLocks noGrp="1"/>
          </p:cNvSpPr>
          <p:nvPr>
            <p:ph type="ctrTitle" hasCustomPrompt="1"/>
          </p:nvPr>
        </p:nvSpPr>
        <p:spPr>
          <a:xfrm>
            <a:off x="848360" y="1600199"/>
            <a:ext cx="9895840" cy="1655763"/>
          </a:xfrm>
        </p:spPr>
        <p:txBody>
          <a:bodyPr anchor="t">
            <a:noAutofit/>
          </a:bodyPr>
          <a:lstStyle>
            <a:lvl1pPr algn="l">
              <a:defRPr sz="7200" b="1" i="0">
                <a:latin typeface="Arial" panose="020B0604020202020204" pitchFamily="34" charset="0"/>
                <a:cs typeface="Arial" panose="020B0604020202020204" pitchFamily="34" charset="0"/>
              </a:defRPr>
            </a:lvl1pPr>
          </a:lstStyle>
          <a:p>
            <a:r>
              <a:rPr lang="en-US" dirty="0"/>
              <a:t>Welcome / Title Slide</a:t>
            </a:r>
          </a:p>
        </p:txBody>
      </p:sp>
      <p:sp>
        <p:nvSpPr>
          <p:cNvPr id="3" name="Subtitle 2">
            <a:extLst>
              <a:ext uri="{FF2B5EF4-FFF2-40B4-BE49-F238E27FC236}">
                <a16:creationId xmlns:a16="http://schemas.microsoft.com/office/drawing/2014/main" id="{5C306983-AB90-CF45-F4EA-A94A7E8412F2}"/>
              </a:ext>
            </a:extLst>
          </p:cNvPr>
          <p:cNvSpPr>
            <a:spLocks noGrp="1"/>
          </p:cNvSpPr>
          <p:nvPr>
            <p:ph type="subTitle" idx="1"/>
          </p:nvPr>
        </p:nvSpPr>
        <p:spPr>
          <a:xfrm>
            <a:off x="848360" y="344455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F8854174-3801-1510-691F-B909A47C8288}"/>
              </a:ext>
            </a:extLst>
          </p:cNvPr>
          <p:cNvCxnSpPr/>
          <p:nvPr userDrawn="1"/>
        </p:nvCxnSpPr>
        <p:spPr>
          <a:xfrm>
            <a:off x="685800" y="1600199"/>
            <a:ext cx="0" cy="1844359"/>
          </a:xfrm>
          <a:prstGeom prst="line">
            <a:avLst/>
          </a:prstGeom>
          <a:ln w="28575">
            <a:solidFill>
              <a:srgbClr val="007CC2"/>
            </a:solidFill>
          </a:ln>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79413F08-391C-8783-16D7-A3B190608F2E}"/>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4D617468-4CA9-CCB5-B894-61E446482840}"/>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12" name="TextBox 11">
            <a:extLst>
              <a:ext uri="{FF2B5EF4-FFF2-40B4-BE49-F238E27FC236}">
                <a16:creationId xmlns:a16="http://schemas.microsoft.com/office/drawing/2014/main" id="{1512ACE2-98D7-69E8-FC67-A98F23B3C0C5}"/>
              </a:ext>
            </a:extLst>
          </p:cNvPr>
          <p:cNvSpPr txBox="1"/>
          <p:nvPr userDrawn="1"/>
        </p:nvSpPr>
        <p:spPr>
          <a:xfrm>
            <a:off x="8350980" y="6510874"/>
            <a:ext cx="3655461" cy="215444"/>
          </a:xfrm>
          <a:prstGeom prst="rect">
            <a:avLst/>
          </a:prstGeom>
          <a:noFill/>
        </p:spPr>
        <p:txBody>
          <a:bodyPr wrap="square" rtlCol="0">
            <a:spAutoFit/>
          </a:bodyPr>
          <a:lstStyle/>
          <a:p>
            <a:pPr algn="r"/>
            <a:r>
              <a:rPr lang="en-US" sz="800" b="0" i="0" dirty="0">
                <a:solidFill>
                  <a:schemeClr val="tx1"/>
                </a:solidFill>
                <a:latin typeface="Arial" panose="020B0604020202020204" pitchFamily="34" charset="0"/>
                <a:cs typeface="Arial" panose="020B0604020202020204" pitchFamily="34" charset="0"/>
              </a:rPr>
              <a:t>©  </a:t>
            </a:r>
            <a:r>
              <a:rPr lang="en-US" sz="800" dirty="0">
                <a:solidFill>
                  <a:schemeClr val="tx1"/>
                </a:solidFill>
                <a:latin typeface="Arial" panose="020B0604020202020204" pitchFamily="34" charset="0"/>
                <a:cs typeface="Arial" panose="020B0604020202020204" pitchFamily="34" charset="0"/>
              </a:rPr>
              <a:t>2024 Texas Association of School Boards, Inc. All rights reserved.</a:t>
            </a:r>
          </a:p>
        </p:txBody>
      </p:sp>
    </p:spTree>
    <p:extLst>
      <p:ext uri="{BB962C8B-B14F-4D97-AF65-F5344CB8AC3E}">
        <p14:creationId xmlns:p14="http://schemas.microsoft.com/office/powerpoint/2010/main" val="23743545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guide id="3" pos="52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4FB9-7E34-6FEE-D764-D11A008AC503}"/>
              </a:ext>
            </a:extLst>
          </p:cNvPr>
          <p:cNvSpPr>
            <a:spLocks noGrp="1"/>
          </p:cNvSpPr>
          <p:nvPr>
            <p:ph type="ctrTitle" hasCustomPrompt="1"/>
          </p:nvPr>
        </p:nvSpPr>
        <p:spPr>
          <a:xfrm>
            <a:off x="848360" y="1367155"/>
            <a:ext cx="9895840" cy="1655763"/>
          </a:xfrm>
        </p:spPr>
        <p:txBody>
          <a:bodyPr anchor="t">
            <a:noAutofit/>
          </a:bodyPr>
          <a:lstStyle>
            <a:lvl1pPr algn="l">
              <a:defRPr sz="7200" b="1" i="0">
                <a:latin typeface="Arial" panose="020B0604020202020204" pitchFamily="34" charset="0"/>
                <a:cs typeface="Arial" panose="020B0604020202020204" pitchFamily="34" charset="0"/>
              </a:defRPr>
            </a:lvl1pPr>
          </a:lstStyle>
          <a:p>
            <a:r>
              <a:rPr lang="en-US" dirty="0"/>
              <a:t>Thanks / Questions Slide</a:t>
            </a:r>
          </a:p>
        </p:txBody>
      </p:sp>
      <p:sp>
        <p:nvSpPr>
          <p:cNvPr id="3" name="Subtitle 2">
            <a:extLst>
              <a:ext uri="{FF2B5EF4-FFF2-40B4-BE49-F238E27FC236}">
                <a16:creationId xmlns:a16="http://schemas.microsoft.com/office/drawing/2014/main" id="{5C306983-AB90-CF45-F4EA-A94A7E8412F2}"/>
              </a:ext>
            </a:extLst>
          </p:cNvPr>
          <p:cNvSpPr>
            <a:spLocks noGrp="1"/>
          </p:cNvSpPr>
          <p:nvPr>
            <p:ph type="subTitle" idx="1"/>
          </p:nvPr>
        </p:nvSpPr>
        <p:spPr>
          <a:xfrm>
            <a:off x="848360" y="344455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F8854174-3801-1510-691F-B909A47C8288}"/>
              </a:ext>
            </a:extLst>
          </p:cNvPr>
          <p:cNvCxnSpPr/>
          <p:nvPr userDrawn="1"/>
        </p:nvCxnSpPr>
        <p:spPr>
          <a:xfrm>
            <a:off x="685800" y="1367155"/>
            <a:ext cx="0" cy="1844359"/>
          </a:xfrm>
          <a:prstGeom prst="line">
            <a:avLst/>
          </a:prstGeom>
          <a:ln w="28575">
            <a:solidFill>
              <a:srgbClr val="007CC2"/>
            </a:solidFill>
          </a:ln>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79413F08-391C-8783-16D7-A3B190608F2E}"/>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4D617468-4CA9-CCB5-B894-61E446482840}"/>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5" name="TextBox 4">
            <a:extLst>
              <a:ext uri="{FF2B5EF4-FFF2-40B4-BE49-F238E27FC236}">
                <a16:creationId xmlns:a16="http://schemas.microsoft.com/office/drawing/2014/main" id="{57B0FB96-6666-B6B8-C0F4-0787BBCA9B37}"/>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7107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guide id="3" pos="52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C47D-962F-82F1-89F1-9BDF1F75F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AA92F8-B3B8-EBD7-D834-20F4F918E2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F0A48-5C89-C3B5-4EB1-F34623399C16}"/>
              </a:ext>
            </a:extLst>
          </p:cNvPr>
          <p:cNvSpPr>
            <a:spLocks noGrp="1"/>
          </p:cNvSpPr>
          <p:nvPr>
            <p:ph type="dt" sz="half" idx="10"/>
          </p:nvPr>
        </p:nvSpPr>
        <p:spPr/>
        <p:txBody>
          <a:bodyPr/>
          <a:lstStyle/>
          <a:p>
            <a:fld id="{685B1953-4DD8-4BA7-8B9C-2B39CDE85452}" type="datetimeFigureOut">
              <a:rPr lang="en-US" smtClean="0"/>
              <a:t>5/17/25</a:t>
            </a:fld>
            <a:endParaRPr lang="en-US"/>
          </a:p>
        </p:txBody>
      </p:sp>
      <p:sp>
        <p:nvSpPr>
          <p:cNvPr id="5" name="Footer Placeholder 4">
            <a:extLst>
              <a:ext uri="{FF2B5EF4-FFF2-40B4-BE49-F238E27FC236}">
                <a16:creationId xmlns:a16="http://schemas.microsoft.com/office/drawing/2014/main" id="{B3052132-E24C-E173-04ED-FC574997A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A5A99-8B2A-06C5-4E42-5C69FF6D4281}"/>
              </a:ext>
            </a:extLst>
          </p:cNvPr>
          <p:cNvSpPr>
            <a:spLocks noGrp="1"/>
          </p:cNvSpPr>
          <p:nvPr>
            <p:ph type="sldNum" sz="quarter" idx="12"/>
          </p:nvPr>
        </p:nvSpPr>
        <p:spPr/>
        <p:txBody>
          <a:bodyPr/>
          <a:lstStyle/>
          <a:p>
            <a:fld id="{D821B92D-B102-4E9A-9E8F-6256CEAD5166}" type="slidenum">
              <a:rPr lang="en-US" smtClean="0"/>
              <a:t>‹#›</a:t>
            </a:fld>
            <a:endParaRPr lang="en-US"/>
          </a:p>
        </p:txBody>
      </p:sp>
    </p:spTree>
    <p:extLst>
      <p:ext uri="{BB962C8B-B14F-4D97-AF65-F5344CB8AC3E}">
        <p14:creationId xmlns:p14="http://schemas.microsoft.com/office/powerpoint/2010/main" val="202441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Welcom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91A101-85C1-1861-DF58-D2F3F110D847}"/>
              </a:ext>
            </a:extLst>
          </p:cNvPr>
          <p:cNvSpPr/>
          <p:nvPr userDrawn="1"/>
        </p:nvSpPr>
        <p:spPr>
          <a:xfrm>
            <a:off x="0" y="0"/>
            <a:ext cx="12192000" cy="2735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2A4FB9-7E34-6FEE-D764-D11A008AC503}"/>
              </a:ext>
            </a:extLst>
          </p:cNvPr>
          <p:cNvSpPr>
            <a:spLocks noGrp="1"/>
          </p:cNvSpPr>
          <p:nvPr>
            <p:ph type="ctrTitle" hasCustomPrompt="1"/>
          </p:nvPr>
        </p:nvSpPr>
        <p:spPr>
          <a:xfrm>
            <a:off x="848360" y="890993"/>
            <a:ext cx="9895840" cy="1844359"/>
          </a:xfrm>
        </p:spPr>
        <p:txBody>
          <a:bodyPr anchor="t">
            <a:noAutofit/>
          </a:bodyPr>
          <a:lstStyle>
            <a:lvl1pPr algn="l">
              <a:defRPr sz="7200" b="1" i="0">
                <a:solidFill>
                  <a:schemeClr val="bg1"/>
                </a:solidFill>
                <a:latin typeface="Arial" panose="020B0604020202020204" pitchFamily="34" charset="0"/>
                <a:cs typeface="Arial" panose="020B0604020202020204" pitchFamily="34" charset="0"/>
              </a:defRPr>
            </a:lvl1pPr>
          </a:lstStyle>
          <a:p>
            <a:r>
              <a:rPr lang="en-US" dirty="0"/>
              <a:t>Welcome / Title Slide</a:t>
            </a:r>
          </a:p>
        </p:txBody>
      </p:sp>
      <p:sp>
        <p:nvSpPr>
          <p:cNvPr id="3" name="Subtitle 2">
            <a:extLst>
              <a:ext uri="{FF2B5EF4-FFF2-40B4-BE49-F238E27FC236}">
                <a16:creationId xmlns:a16="http://schemas.microsoft.com/office/drawing/2014/main" id="{5C306983-AB90-CF45-F4EA-A94A7E8412F2}"/>
              </a:ext>
            </a:extLst>
          </p:cNvPr>
          <p:cNvSpPr>
            <a:spLocks noGrp="1"/>
          </p:cNvSpPr>
          <p:nvPr>
            <p:ph type="subTitle" idx="1"/>
          </p:nvPr>
        </p:nvSpPr>
        <p:spPr>
          <a:xfrm>
            <a:off x="848360" y="2975212"/>
            <a:ext cx="9144000" cy="294618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79413F08-391C-8783-16D7-A3B190608F2E}"/>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4D617468-4CA9-CCB5-B894-61E446482840}"/>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cxnSp>
        <p:nvCxnSpPr>
          <p:cNvPr id="8" name="Straight Connector 7">
            <a:extLst>
              <a:ext uri="{FF2B5EF4-FFF2-40B4-BE49-F238E27FC236}">
                <a16:creationId xmlns:a16="http://schemas.microsoft.com/office/drawing/2014/main" id="{F8854174-3801-1510-691F-B909A47C8288}"/>
              </a:ext>
            </a:extLst>
          </p:cNvPr>
          <p:cNvCxnSpPr/>
          <p:nvPr userDrawn="1"/>
        </p:nvCxnSpPr>
        <p:spPr>
          <a:xfrm>
            <a:off x="685800" y="890993"/>
            <a:ext cx="0" cy="1844359"/>
          </a:xfrm>
          <a:prstGeom prst="line">
            <a:avLst/>
          </a:prstGeom>
          <a:ln w="28575">
            <a:solidFill>
              <a:schemeClr val="bg1"/>
            </a:solidFill>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12B5E832-60A3-0FD3-84A6-F2486954968C}"/>
              </a:ext>
            </a:extLst>
          </p:cNvPr>
          <p:cNvSpPr txBox="1"/>
          <p:nvPr userDrawn="1"/>
        </p:nvSpPr>
        <p:spPr>
          <a:xfrm>
            <a:off x="8350980" y="6510874"/>
            <a:ext cx="3655461" cy="215444"/>
          </a:xfrm>
          <a:prstGeom prst="rect">
            <a:avLst/>
          </a:prstGeom>
          <a:noFill/>
        </p:spPr>
        <p:txBody>
          <a:bodyPr wrap="square" rtlCol="0">
            <a:spAutoFit/>
          </a:bodyPr>
          <a:lstStyle/>
          <a:p>
            <a:pPr algn="r"/>
            <a:r>
              <a:rPr lang="en-US" sz="800" b="0" i="0" dirty="0">
                <a:solidFill>
                  <a:schemeClr val="tx1"/>
                </a:solidFill>
                <a:latin typeface="Arial" panose="020B0604020202020204" pitchFamily="34" charset="0"/>
                <a:cs typeface="Arial" panose="020B0604020202020204" pitchFamily="34" charset="0"/>
              </a:rPr>
              <a:t>©  </a:t>
            </a:r>
            <a:r>
              <a:rPr lang="en-US" sz="800" dirty="0">
                <a:solidFill>
                  <a:schemeClr val="tx1"/>
                </a:solidFill>
                <a:latin typeface="Arial" panose="020B0604020202020204" pitchFamily="34" charset="0"/>
                <a:cs typeface="Arial" panose="020B0604020202020204" pitchFamily="34" charset="0"/>
              </a:rPr>
              <a:t>2024 Texas Association of School Boards, Inc. All rights reserved.</a:t>
            </a:r>
          </a:p>
        </p:txBody>
      </p:sp>
    </p:spTree>
    <p:extLst>
      <p:ext uri="{BB962C8B-B14F-4D97-AF65-F5344CB8AC3E}">
        <p14:creationId xmlns:p14="http://schemas.microsoft.com/office/powerpoint/2010/main" val="38860725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guide id="3" pos="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A3675B-50E3-A072-7AFB-F028838FCD20}"/>
              </a:ext>
            </a:extLst>
          </p:cNvPr>
          <p:cNvSpPr/>
          <p:nvPr userDrawn="1"/>
        </p:nvSpPr>
        <p:spPr>
          <a:xfrm>
            <a:off x="0" y="0"/>
            <a:ext cx="12192000" cy="3406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B0825-B069-E35E-308F-A8841CCCF60B}"/>
              </a:ext>
            </a:extLst>
          </p:cNvPr>
          <p:cNvSpPr>
            <a:spLocks noGrp="1"/>
          </p:cNvSpPr>
          <p:nvPr>
            <p:ph type="title"/>
          </p:nvPr>
        </p:nvSpPr>
        <p:spPr>
          <a:xfrm>
            <a:off x="831850" y="1059657"/>
            <a:ext cx="10515600" cy="2150903"/>
          </a:xfrm>
        </p:spPr>
        <p:txBody>
          <a:bodyPr anchor="t"/>
          <a:lstStyle>
            <a:lvl1pPr>
              <a:defRPr sz="6000"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350B68E-9616-5ED2-5D9F-0A4475F1A333}"/>
              </a:ext>
            </a:extLst>
          </p:cNvPr>
          <p:cNvSpPr>
            <a:spLocks noGrp="1"/>
          </p:cNvSpPr>
          <p:nvPr>
            <p:ph type="body" idx="1"/>
          </p:nvPr>
        </p:nvSpPr>
        <p:spPr>
          <a:xfrm>
            <a:off x="831850" y="3657600"/>
            <a:ext cx="10515600" cy="20897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Rectangle 6">
            <a:extLst>
              <a:ext uri="{FF2B5EF4-FFF2-40B4-BE49-F238E27FC236}">
                <a16:creationId xmlns:a16="http://schemas.microsoft.com/office/drawing/2014/main" id="{5771D8F5-81A2-612F-E87B-EFA9327A6EFD}"/>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FE82D679-40BB-C7D7-C118-C32D3FD9737E}"/>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cxnSp>
        <p:nvCxnSpPr>
          <p:cNvPr id="9" name="Straight Connector 8">
            <a:extLst>
              <a:ext uri="{FF2B5EF4-FFF2-40B4-BE49-F238E27FC236}">
                <a16:creationId xmlns:a16="http://schemas.microsoft.com/office/drawing/2014/main" id="{CA4FB66F-EEAC-4057-2FDA-C33E7F7A5FCA}"/>
              </a:ext>
            </a:extLst>
          </p:cNvPr>
          <p:cNvCxnSpPr>
            <a:cxnSpLocks/>
          </p:cNvCxnSpPr>
          <p:nvPr userDrawn="1"/>
        </p:nvCxnSpPr>
        <p:spPr>
          <a:xfrm>
            <a:off x="685800" y="1059657"/>
            <a:ext cx="0" cy="2384901"/>
          </a:xfrm>
          <a:prstGeom prst="line">
            <a:avLst/>
          </a:prstGeom>
          <a:ln w="28575">
            <a:solidFill>
              <a:schemeClr val="bg1"/>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5734C634-230A-4100-E5D3-EC52894CFC9D}"/>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772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594083-02E8-9031-3A1D-6CBFBF4BB173}"/>
              </a:ext>
            </a:extLst>
          </p:cNvPr>
          <p:cNvSpPr/>
          <p:nvPr userDrawn="1"/>
        </p:nvSpPr>
        <p:spPr>
          <a:xfrm>
            <a:off x="0" y="0"/>
            <a:ext cx="12192000" cy="1841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678074-23C6-3096-AF58-8BC64CA8C814}"/>
              </a:ext>
            </a:extLst>
          </p:cNvPr>
          <p:cNvSpPr>
            <a:spLocks noGrp="1"/>
          </p:cNvSpPr>
          <p:nvPr>
            <p:ph type="title"/>
          </p:nvPr>
        </p:nvSpPr>
        <p:spPr>
          <a:xfrm>
            <a:off x="838200" y="890992"/>
            <a:ext cx="10977880" cy="799696"/>
          </a:xfrm>
        </p:spPr>
        <p:txBody>
          <a:bodyPr/>
          <a:lstStyle>
            <a:lvl1pP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ABF5E74-4BBB-A5F5-4FE0-32E1D842F4AD}"/>
              </a:ext>
            </a:extLst>
          </p:cNvPr>
          <p:cNvSpPr>
            <a:spLocks noGrp="1"/>
          </p:cNvSpPr>
          <p:nvPr>
            <p:ph idx="1"/>
          </p:nvPr>
        </p:nvSpPr>
        <p:spPr>
          <a:xfrm>
            <a:off x="838200" y="2021841"/>
            <a:ext cx="10977880" cy="36880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60CD2D96-3E9F-B861-2183-30621B6A78AA}"/>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D1C86A3F-9EA2-E1B7-5244-7A2FF0F3118A}"/>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5" name="TextBox 4">
            <a:extLst>
              <a:ext uri="{FF2B5EF4-FFF2-40B4-BE49-F238E27FC236}">
                <a16:creationId xmlns:a16="http://schemas.microsoft.com/office/drawing/2014/main" id="{0AB058F8-FD6C-C947-7C9A-C9DBCE0FB0D5}"/>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300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A3C95E-30E5-B84B-8D65-BF4E38BE1651}"/>
              </a:ext>
            </a:extLst>
          </p:cNvPr>
          <p:cNvSpPr/>
          <p:nvPr userDrawn="1"/>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6508F3-D1B3-4A1E-731A-5AA64FB16B42}"/>
              </a:ext>
            </a:extLst>
          </p:cNvPr>
          <p:cNvSpPr>
            <a:spLocks noGrp="1"/>
          </p:cNvSpPr>
          <p:nvPr>
            <p:ph type="title"/>
          </p:nvPr>
        </p:nvSpPr>
        <p:spPr>
          <a:xfrm>
            <a:off x="838200" y="776288"/>
            <a:ext cx="10515600" cy="914400"/>
          </a:xfrm>
        </p:spPr>
        <p:txBody>
          <a:bodyPr/>
          <a:lstStyle>
            <a:lvl1pP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66E81-4480-A203-026E-CFFC7887B760}"/>
              </a:ext>
            </a:extLst>
          </p:cNvPr>
          <p:cNvSpPr>
            <a:spLocks noGrp="1"/>
          </p:cNvSpPr>
          <p:nvPr>
            <p:ph sz="half" idx="1"/>
          </p:nvPr>
        </p:nvSpPr>
        <p:spPr>
          <a:xfrm>
            <a:off x="838200" y="1844362"/>
            <a:ext cx="5684520" cy="3936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903E0-7566-7CC6-29DB-172FF8598FFC}"/>
              </a:ext>
            </a:extLst>
          </p:cNvPr>
          <p:cNvSpPr>
            <a:spLocks noGrp="1"/>
          </p:cNvSpPr>
          <p:nvPr>
            <p:ph sz="half" idx="2"/>
          </p:nvPr>
        </p:nvSpPr>
        <p:spPr>
          <a:xfrm>
            <a:off x="6172200" y="1844362"/>
            <a:ext cx="5684520" cy="3936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C41B10F3-1C1A-0DEE-ECF7-9A8633D474E9}"/>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0">
            <a:extLst>
              <a:ext uri="{FF2B5EF4-FFF2-40B4-BE49-F238E27FC236}">
                <a16:creationId xmlns:a16="http://schemas.microsoft.com/office/drawing/2014/main" id="{086BAF08-7FAD-3077-47DC-9CA3A2C98BCE}"/>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6" name="TextBox 5">
            <a:extLst>
              <a:ext uri="{FF2B5EF4-FFF2-40B4-BE49-F238E27FC236}">
                <a16:creationId xmlns:a16="http://schemas.microsoft.com/office/drawing/2014/main" id="{A24C60BE-AC78-B1EA-04F2-CB5E4AADE2F0}"/>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9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E77AA5-EAFC-D161-F340-85BB03D668E2}"/>
              </a:ext>
            </a:extLst>
          </p:cNvPr>
          <p:cNvSpPr/>
          <p:nvPr userDrawn="1"/>
        </p:nvSpPr>
        <p:spPr>
          <a:xfrm>
            <a:off x="0" y="0"/>
            <a:ext cx="12192000" cy="1904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C14E5B-56F3-85B8-EC31-DE5A5E694C49}"/>
              </a:ext>
            </a:extLst>
          </p:cNvPr>
          <p:cNvSpPr>
            <a:spLocks noGrp="1"/>
          </p:cNvSpPr>
          <p:nvPr>
            <p:ph type="title"/>
          </p:nvPr>
        </p:nvSpPr>
        <p:spPr>
          <a:xfrm>
            <a:off x="838200" y="578485"/>
            <a:ext cx="10515600" cy="1325563"/>
          </a:xfrm>
        </p:spPr>
        <p:txBody>
          <a:bodyPr/>
          <a:lstStyle>
            <a:lvl1pPr>
              <a:defRPr b="1">
                <a:solidFill>
                  <a:schemeClr val="bg1"/>
                </a:solidFill>
              </a:defRPr>
            </a:lvl1pPr>
          </a:lstStyle>
          <a:p>
            <a:r>
              <a:rPr lang="en-US" dirty="0"/>
              <a:t>Click to edit Master title style</a:t>
            </a:r>
          </a:p>
        </p:txBody>
      </p:sp>
      <p:sp>
        <p:nvSpPr>
          <p:cNvPr id="6" name="Rectangle 5">
            <a:extLst>
              <a:ext uri="{FF2B5EF4-FFF2-40B4-BE49-F238E27FC236}">
                <a16:creationId xmlns:a16="http://schemas.microsoft.com/office/drawing/2014/main" id="{E82EAA9D-F750-9687-1111-17053158FE68}"/>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0">
            <a:extLst>
              <a:ext uri="{FF2B5EF4-FFF2-40B4-BE49-F238E27FC236}">
                <a16:creationId xmlns:a16="http://schemas.microsoft.com/office/drawing/2014/main" id="{6FD84095-B56B-7BB9-7DE9-848FDB8AF8D3}"/>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4" name="TextBox 3">
            <a:extLst>
              <a:ext uri="{FF2B5EF4-FFF2-40B4-BE49-F238E27FC236}">
                <a16:creationId xmlns:a16="http://schemas.microsoft.com/office/drawing/2014/main" id="{2498457D-B6A3-B209-15A7-658168E4337C}"/>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12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CC261B-3433-5F33-72D5-40C2A5A9E759}"/>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0">
            <a:extLst>
              <a:ext uri="{FF2B5EF4-FFF2-40B4-BE49-F238E27FC236}">
                <a16:creationId xmlns:a16="http://schemas.microsoft.com/office/drawing/2014/main" id="{FB6756B1-905A-7406-357D-68DFE99D4370}"/>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3" name="TextBox 2">
            <a:extLst>
              <a:ext uri="{FF2B5EF4-FFF2-40B4-BE49-F238E27FC236}">
                <a16:creationId xmlns:a16="http://schemas.microsoft.com/office/drawing/2014/main" id="{054E1314-BE97-1BDC-7B6A-8AF1CC591C3D}"/>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291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3A4070-6D89-97BE-B96D-FF86C2478691}"/>
              </a:ext>
            </a:extLst>
          </p:cNvPr>
          <p:cNvSpPr/>
          <p:nvPr userDrawn="1"/>
        </p:nvSpPr>
        <p:spPr>
          <a:xfrm>
            <a:off x="0" y="0"/>
            <a:ext cx="5076963" cy="5921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2505A-14D7-4670-5C10-9DE9D8596458}"/>
              </a:ext>
            </a:extLst>
          </p:cNvPr>
          <p:cNvSpPr>
            <a:spLocks noGrp="1"/>
          </p:cNvSpPr>
          <p:nvPr>
            <p:ph type="title"/>
          </p:nvPr>
        </p:nvSpPr>
        <p:spPr>
          <a:xfrm>
            <a:off x="839788" y="680720"/>
            <a:ext cx="3932237" cy="1376680"/>
          </a:xfrm>
        </p:spPr>
        <p:txBody>
          <a:bodyPr anchor="t"/>
          <a:lstStyle>
            <a:lvl1pPr>
              <a:defRPr sz="32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54C68A6-6E19-86FC-148A-F6092FE2DEE0}"/>
              </a:ext>
            </a:extLst>
          </p:cNvPr>
          <p:cNvSpPr>
            <a:spLocks noGrp="1"/>
          </p:cNvSpPr>
          <p:nvPr>
            <p:ph idx="1"/>
          </p:nvPr>
        </p:nvSpPr>
        <p:spPr>
          <a:xfrm>
            <a:off x="5415280" y="680719"/>
            <a:ext cx="6458268" cy="50591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11FF9-A2A8-7C2F-8E37-623860083EBF}"/>
              </a:ext>
            </a:extLst>
          </p:cNvPr>
          <p:cNvSpPr>
            <a:spLocks noGrp="1"/>
          </p:cNvSpPr>
          <p:nvPr>
            <p:ph type="body" sz="half" idx="2"/>
          </p:nvPr>
        </p:nvSpPr>
        <p:spPr>
          <a:xfrm>
            <a:off x="839788" y="2261149"/>
            <a:ext cx="3932237" cy="347870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E6F00FC6-1542-61C1-6B58-10F41CBA75B5}"/>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0">
            <a:extLst>
              <a:ext uri="{FF2B5EF4-FFF2-40B4-BE49-F238E27FC236}">
                <a16:creationId xmlns:a16="http://schemas.microsoft.com/office/drawing/2014/main" id="{4B277826-7880-1331-C817-EC88F08C1A70}"/>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cxnSp>
        <p:nvCxnSpPr>
          <p:cNvPr id="10" name="Straight Connector 9">
            <a:extLst>
              <a:ext uri="{FF2B5EF4-FFF2-40B4-BE49-F238E27FC236}">
                <a16:creationId xmlns:a16="http://schemas.microsoft.com/office/drawing/2014/main" id="{C03F9219-9847-4D2F-2E74-2862131F8D02}"/>
              </a:ext>
            </a:extLst>
          </p:cNvPr>
          <p:cNvCxnSpPr>
            <a:cxnSpLocks/>
          </p:cNvCxnSpPr>
          <p:nvPr userDrawn="1"/>
        </p:nvCxnSpPr>
        <p:spPr>
          <a:xfrm flipV="1">
            <a:off x="685800" y="2261149"/>
            <a:ext cx="0" cy="3478702"/>
          </a:xfrm>
          <a:prstGeom prst="line">
            <a:avLst/>
          </a:prstGeom>
          <a:ln w="28575">
            <a:solidFill>
              <a:schemeClr val="bg1"/>
            </a:solidFill>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5E6CE70E-81E7-E16C-3E29-DBEA714A32DE}"/>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031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D5F809-1BFA-1AB2-4029-1319DAF8ACF2}"/>
              </a:ext>
            </a:extLst>
          </p:cNvPr>
          <p:cNvSpPr/>
          <p:nvPr userDrawn="1"/>
        </p:nvSpPr>
        <p:spPr>
          <a:xfrm>
            <a:off x="0" y="0"/>
            <a:ext cx="5076963" cy="5921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9368CC2E-658B-E3BD-EA86-7A4ABD83E2FA}"/>
              </a:ext>
            </a:extLst>
          </p:cNvPr>
          <p:cNvSpPr>
            <a:spLocks noGrp="1"/>
          </p:cNvSpPr>
          <p:nvPr>
            <p:ph type="pic" idx="1"/>
          </p:nvPr>
        </p:nvSpPr>
        <p:spPr>
          <a:xfrm>
            <a:off x="5183188" y="680720"/>
            <a:ext cx="6541452" cy="5049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2F4FF8AE-C126-3668-606B-3306B814B185}"/>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0">
            <a:extLst>
              <a:ext uri="{FF2B5EF4-FFF2-40B4-BE49-F238E27FC236}">
                <a16:creationId xmlns:a16="http://schemas.microsoft.com/office/drawing/2014/main" id="{8202E748-5E42-CFC2-2010-422CF3825934}"/>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10" name="Title 1">
            <a:extLst>
              <a:ext uri="{FF2B5EF4-FFF2-40B4-BE49-F238E27FC236}">
                <a16:creationId xmlns:a16="http://schemas.microsoft.com/office/drawing/2014/main" id="{1349737B-82EF-FADD-4D39-DE4143D7DFCC}"/>
              </a:ext>
            </a:extLst>
          </p:cNvPr>
          <p:cNvSpPr>
            <a:spLocks noGrp="1"/>
          </p:cNvSpPr>
          <p:nvPr>
            <p:ph type="title"/>
          </p:nvPr>
        </p:nvSpPr>
        <p:spPr>
          <a:xfrm>
            <a:off x="839788" y="680720"/>
            <a:ext cx="3932237" cy="1376680"/>
          </a:xfrm>
        </p:spPr>
        <p:txBody>
          <a:bodyPr anchor="t"/>
          <a:lstStyle>
            <a:lvl1pPr>
              <a:defRPr sz="3200" b="1">
                <a:solidFill>
                  <a:schemeClr val="bg1"/>
                </a:solidFill>
              </a:defRPr>
            </a:lvl1pPr>
          </a:lstStyle>
          <a:p>
            <a:r>
              <a:rPr lang="en-US" dirty="0"/>
              <a:t>Click to edit Master title style</a:t>
            </a:r>
          </a:p>
        </p:txBody>
      </p:sp>
      <p:sp>
        <p:nvSpPr>
          <p:cNvPr id="11" name="Text Placeholder 3">
            <a:extLst>
              <a:ext uri="{FF2B5EF4-FFF2-40B4-BE49-F238E27FC236}">
                <a16:creationId xmlns:a16="http://schemas.microsoft.com/office/drawing/2014/main" id="{833BFA25-9F48-E119-3C64-3713242B5250}"/>
              </a:ext>
            </a:extLst>
          </p:cNvPr>
          <p:cNvSpPr>
            <a:spLocks noGrp="1"/>
          </p:cNvSpPr>
          <p:nvPr>
            <p:ph type="body" sz="half" idx="2"/>
          </p:nvPr>
        </p:nvSpPr>
        <p:spPr>
          <a:xfrm>
            <a:off x="839788" y="2261149"/>
            <a:ext cx="3932237" cy="347870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68499B0D-145B-E7EB-60EB-E523BFEE3764}"/>
              </a:ext>
            </a:extLst>
          </p:cNvPr>
          <p:cNvCxnSpPr>
            <a:cxnSpLocks/>
          </p:cNvCxnSpPr>
          <p:nvPr userDrawn="1"/>
        </p:nvCxnSpPr>
        <p:spPr>
          <a:xfrm flipV="1">
            <a:off x="685800" y="2261149"/>
            <a:ext cx="0" cy="3478702"/>
          </a:xfrm>
          <a:prstGeom prst="line">
            <a:avLst/>
          </a:prstGeom>
          <a:ln w="28575">
            <a:solidFill>
              <a:schemeClr val="bg1"/>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0F402965-7173-D491-14EC-7985F6A38398}"/>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27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0825-B069-E35E-308F-A8841CCCF60B}"/>
              </a:ext>
            </a:extLst>
          </p:cNvPr>
          <p:cNvSpPr>
            <a:spLocks noGrp="1"/>
          </p:cNvSpPr>
          <p:nvPr>
            <p:ph type="title" hasCustomPrompt="1"/>
          </p:nvPr>
        </p:nvSpPr>
        <p:spPr>
          <a:xfrm>
            <a:off x="518160" y="1516858"/>
            <a:ext cx="330200" cy="335280"/>
          </a:xfrm>
        </p:spPr>
        <p:txBody>
          <a:bodyPr anchor="t">
            <a:normAutofit/>
          </a:bodyPr>
          <a:lstStyle>
            <a:lvl1pPr>
              <a:defRPr sz="1800" b="1"/>
            </a:lvl1pPr>
          </a:lstStyle>
          <a:p>
            <a:r>
              <a:rPr lang="en-US" dirty="0"/>
              <a:t>1</a:t>
            </a:r>
          </a:p>
        </p:txBody>
      </p:sp>
      <p:sp>
        <p:nvSpPr>
          <p:cNvPr id="7" name="Rectangle 6">
            <a:extLst>
              <a:ext uri="{FF2B5EF4-FFF2-40B4-BE49-F238E27FC236}">
                <a16:creationId xmlns:a16="http://schemas.microsoft.com/office/drawing/2014/main" id="{5771D8F5-81A2-612F-E87B-EFA9327A6EFD}"/>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FE82D679-40BB-C7D7-C118-C32D3FD9737E}"/>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cxnSp>
        <p:nvCxnSpPr>
          <p:cNvPr id="9" name="Straight Connector 8">
            <a:extLst>
              <a:ext uri="{FF2B5EF4-FFF2-40B4-BE49-F238E27FC236}">
                <a16:creationId xmlns:a16="http://schemas.microsoft.com/office/drawing/2014/main" id="{CA4FB66F-EEAC-4057-2FDA-C33E7F7A5FCA}"/>
              </a:ext>
            </a:extLst>
          </p:cNvPr>
          <p:cNvCxnSpPr>
            <a:cxnSpLocks/>
          </p:cNvCxnSpPr>
          <p:nvPr userDrawn="1"/>
        </p:nvCxnSpPr>
        <p:spPr>
          <a:xfrm>
            <a:off x="838200" y="1516858"/>
            <a:ext cx="0" cy="3969542"/>
          </a:xfrm>
          <a:prstGeom prst="line">
            <a:avLst/>
          </a:prstGeom>
          <a:ln w="28575">
            <a:solidFill>
              <a:srgbClr val="007CC2"/>
            </a:solidFill>
          </a:ln>
        </p:spPr>
        <p:style>
          <a:lnRef idx="1">
            <a:schemeClr val="accent2"/>
          </a:lnRef>
          <a:fillRef idx="0">
            <a:schemeClr val="accent2"/>
          </a:fillRef>
          <a:effectRef idx="0">
            <a:schemeClr val="accent2"/>
          </a:effectRef>
          <a:fontRef idx="minor">
            <a:schemeClr val="tx1"/>
          </a:fontRef>
        </p:style>
      </p:cxnSp>
      <p:sp>
        <p:nvSpPr>
          <p:cNvPr id="12" name="Text Placeholder 11">
            <a:extLst>
              <a:ext uri="{FF2B5EF4-FFF2-40B4-BE49-F238E27FC236}">
                <a16:creationId xmlns:a16="http://schemas.microsoft.com/office/drawing/2014/main" id="{62989FC2-F636-60AC-3A16-2E2B13485672}"/>
              </a:ext>
            </a:extLst>
          </p:cNvPr>
          <p:cNvSpPr>
            <a:spLocks noGrp="1"/>
          </p:cNvSpPr>
          <p:nvPr>
            <p:ph type="body" sz="quarter" idx="11"/>
          </p:nvPr>
        </p:nvSpPr>
        <p:spPr>
          <a:xfrm>
            <a:off x="947737" y="152019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7" name="Text Placeholder 16">
            <a:extLst>
              <a:ext uri="{FF2B5EF4-FFF2-40B4-BE49-F238E27FC236}">
                <a16:creationId xmlns:a16="http://schemas.microsoft.com/office/drawing/2014/main" id="{5572AFBD-BA57-8C52-7FDB-E12C39779D74}"/>
              </a:ext>
            </a:extLst>
          </p:cNvPr>
          <p:cNvSpPr>
            <a:spLocks noGrp="1"/>
          </p:cNvSpPr>
          <p:nvPr>
            <p:ph type="body" sz="quarter" idx="12" hasCustomPrompt="1"/>
          </p:nvPr>
        </p:nvSpPr>
        <p:spPr>
          <a:xfrm>
            <a:off x="847725" y="639763"/>
            <a:ext cx="10506075" cy="690562"/>
          </a:xfrm>
        </p:spPr>
        <p:txBody>
          <a:bodyPr>
            <a:normAutofit/>
          </a:bodyPr>
          <a:lstStyle>
            <a:lvl1pPr marL="0" indent="0">
              <a:buNone/>
              <a:defRPr sz="3200"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19" name="Text Placeholder 11">
            <a:extLst>
              <a:ext uri="{FF2B5EF4-FFF2-40B4-BE49-F238E27FC236}">
                <a16:creationId xmlns:a16="http://schemas.microsoft.com/office/drawing/2014/main" id="{A8227AAA-412A-54EF-2E67-3CA3BEF23DC0}"/>
              </a:ext>
            </a:extLst>
          </p:cNvPr>
          <p:cNvSpPr>
            <a:spLocks noGrp="1"/>
          </p:cNvSpPr>
          <p:nvPr>
            <p:ph type="body" sz="quarter" idx="13"/>
          </p:nvPr>
        </p:nvSpPr>
        <p:spPr>
          <a:xfrm>
            <a:off x="947737" y="199771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20" name="Text Placeholder 11">
            <a:extLst>
              <a:ext uri="{FF2B5EF4-FFF2-40B4-BE49-F238E27FC236}">
                <a16:creationId xmlns:a16="http://schemas.microsoft.com/office/drawing/2014/main" id="{FEC875B9-C099-39E2-7F5E-4E416BB37593}"/>
              </a:ext>
            </a:extLst>
          </p:cNvPr>
          <p:cNvSpPr>
            <a:spLocks noGrp="1"/>
          </p:cNvSpPr>
          <p:nvPr>
            <p:ph type="body" sz="quarter" idx="14"/>
          </p:nvPr>
        </p:nvSpPr>
        <p:spPr>
          <a:xfrm>
            <a:off x="947737" y="249555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21" name="Text Placeholder 11">
            <a:extLst>
              <a:ext uri="{FF2B5EF4-FFF2-40B4-BE49-F238E27FC236}">
                <a16:creationId xmlns:a16="http://schemas.microsoft.com/office/drawing/2014/main" id="{26EEDD57-7B85-BA5B-420D-B92B07B459F5}"/>
              </a:ext>
            </a:extLst>
          </p:cNvPr>
          <p:cNvSpPr>
            <a:spLocks noGrp="1"/>
          </p:cNvSpPr>
          <p:nvPr>
            <p:ph type="body" sz="quarter" idx="15"/>
          </p:nvPr>
        </p:nvSpPr>
        <p:spPr>
          <a:xfrm>
            <a:off x="947737" y="297307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22" name="Text Placeholder 11">
            <a:extLst>
              <a:ext uri="{FF2B5EF4-FFF2-40B4-BE49-F238E27FC236}">
                <a16:creationId xmlns:a16="http://schemas.microsoft.com/office/drawing/2014/main" id="{66EB6B26-1143-8B6D-E733-33997B76B27F}"/>
              </a:ext>
            </a:extLst>
          </p:cNvPr>
          <p:cNvSpPr>
            <a:spLocks noGrp="1"/>
          </p:cNvSpPr>
          <p:nvPr>
            <p:ph type="body" sz="quarter" idx="16"/>
          </p:nvPr>
        </p:nvSpPr>
        <p:spPr>
          <a:xfrm>
            <a:off x="947737" y="348107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24" name="Text Placeholder 23">
            <a:extLst>
              <a:ext uri="{FF2B5EF4-FFF2-40B4-BE49-F238E27FC236}">
                <a16:creationId xmlns:a16="http://schemas.microsoft.com/office/drawing/2014/main" id="{F6DD2069-23DF-E5FA-BA50-6AC033AC4467}"/>
              </a:ext>
            </a:extLst>
          </p:cNvPr>
          <p:cNvSpPr>
            <a:spLocks noGrp="1"/>
          </p:cNvSpPr>
          <p:nvPr>
            <p:ph type="body" sz="quarter" idx="17" hasCustomPrompt="1"/>
          </p:nvPr>
        </p:nvSpPr>
        <p:spPr>
          <a:xfrm>
            <a:off x="517525" y="1975471"/>
            <a:ext cx="320675" cy="334963"/>
          </a:xfrm>
        </p:spPr>
        <p:txBody>
          <a:bodyPr/>
          <a:lstStyle>
            <a:lvl1pPr marL="0" indent="0">
              <a:buNone/>
              <a:defRPr sz="1800" b="1"/>
            </a:lvl1pPr>
          </a:lstStyle>
          <a:p>
            <a:pPr lvl="0"/>
            <a:r>
              <a:rPr lang="en-US" dirty="0"/>
              <a:t>2</a:t>
            </a:r>
          </a:p>
        </p:txBody>
      </p:sp>
      <p:sp>
        <p:nvSpPr>
          <p:cNvPr id="25" name="Text Placeholder 23">
            <a:extLst>
              <a:ext uri="{FF2B5EF4-FFF2-40B4-BE49-F238E27FC236}">
                <a16:creationId xmlns:a16="http://schemas.microsoft.com/office/drawing/2014/main" id="{9F7D1A59-61F1-9D87-713E-0E8DEF2FD086}"/>
              </a:ext>
            </a:extLst>
          </p:cNvPr>
          <p:cNvSpPr>
            <a:spLocks noGrp="1"/>
          </p:cNvSpPr>
          <p:nvPr>
            <p:ph type="body" sz="quarter" idx="18" hasCustomPrompt="1"/>
          </p:nvPr>
        </p:nvSpPr>
        <p:spPr>
          <a:xfrm>
            <a:off x="517525" y="2486217"/>
            <a:ext cx="320675" cy="334963"/>
          </a:xfrm>
        </p:spPr>
        <p:txBody>
          <a:bodyPr/>
          <a:lstStyle>
            <a:lvl1pPr marL="0" indent="0">
              <a:buNone/>
              <a:defRPr sz="1800" b="1"/>
            </a:lvl1pPr>
          </a:lstStyle>
          <a:p>
            <a:pPr lvl="0"/>
            <a:r>
              <a:rPr lang="en-US" dirty="0"/>
              <a:t>3</a:t>
            </a:r>
          </a:p>
        </p:txBody>
      </p:sp>
      <p:sp>
        <p:nvSpPr>
          <p:cNvPr id="26" name="Text Placeholder 23">
            <a:extLst>
              <a:ext uri="{FF2B5EF4-FFF2-40B4-BE49-F238E27FC236}">
                <a16:creationId xmlns:a16="http://schemas.microsoft.com/office/drawing/2014/main" id="{B0C11D04-38D2-E29E-53A0-778EFF5670FE}"/>
              </a:ext>
            </a:extLst>
          </p:cNvPr>
          <p:cNvSpPr>
            <a:spLocks noGrp="1"/>
          </p:cNvSpPr>
          <p:nvPr>
            <p:ph type="body" sz="quarter" idx="19" hasCustomPrompt="1"/>
          </p:nvPr>
        </p:nvSpPr>
        <p:spPr>
          <a:xfrm>
            <a:off x="517525" y="2964011"/>
            <a:ext cx="320675" cy="334963"/>
          </a:xfrm>
        </p:spPr>
        <p:txBody>
          <a:bodyPr/>
          <a:lstStyle>
            <a:lvl1pPr marL="0" indent="0">
              <a:buNone/>
              <a:defRPr sz="1800" b="1"/>
            </a:lvl1pPr>
          </a:lstStyle>
          <a:p>
            <a:pPr lvl="0"/>
            <a:r>
              <a:rPr lang="en-US" dirty="0"/>
              <a:t>4</a:t>
            </a:r>
          </a:p>
        </p:txBody>
      </p:sp>
      <p:sp>
        <p:nvSpPr>
          <p:cNvPr id="27" name="Text Placeholder 23">
            <a:extLst>
              <a:ext uri="{FF2B5EF4-FFF2-40B4-BE49-F238E27FC236}">
                <a16:creationId xmlns:a16="http://schemas.microsoft.com/office/drawing/2014/main" id="{D4B5AFBF-C253-1783-52A8-AB50835E1C85}"/>
              </a:ext>
            </a:extLst>
          </p:cNvPr>
          <p:cNvSpPr>
            <a:spLocks noGrp="1"/>
          </p:cNvSpPr>
          <p:nvPr>
            <p:ph type="body" sz="quarter" idx="20" hasCustomPrompt="1"/>
          </p:nvPr>
        </p:nvSpPr>
        <p:spPr>
          <a:xfrm>
            <a:off x="517525" y="3466519"/>
            <a:ext cx="320675" cy="334963"/>
          </a:xfrm>
        </p:spPr>
        <p:txBody>
          <a:bodyPr/>
          <a:lstStyle>
            <a:lvl1pPr marL="0" indent="0">
              <a:buNone/>
              <a:defRPr sz="1800" b="1"/>
            </a:lvl1pPr>
          </a:lstStyle>
          <a:p>
            <a:pPr lvl="0"/>
            <a:r>
              <a:rPr lang="en-US" dirty="0"/>
              <a:t>5</a:t>
            </a:r>
          </a:p>
        </p:txBody>
      </p:sp>
      <p:sp>
        <p:nvSpPr>
          <p:cNvPr id="3" name="TextBox 2">
            <a:extLst>
              <a:ext uri="{FF2B5EF4-FFF2-40B4-BE49-F238E27FC236}">
                <a16:creationId xmlns:a16="http://schemas.microsoft.com/office/drawing/2014/main" id="{2B9F13CB-025E-4C82-3EEC-BCC0C33F747C}"/>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449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s/Clos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AEF252-C157-4144-327E-D2B1056C44B1}"/>
              </a:ext>
            </a:extLst>
          </p:cNvPr>
          <p:cNvSpPr/>
          <p:nvPr userDrawn="1"/>
        </p:nvSpPr>
        <p:spPr>
          <a:xfrm>
            <a:off x="0" y="0"/>
            <a:ext cx="12192000" cy="3029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2A4FB9-7E34-6FEE-D764-D11A008AC503}"/>
              </a:ext>
            </a:extLst>
          </p:cNvPr>
          <p:cNvSpPr>
            <a:spLocks noGrp="1"/>
          </p:cNvSpPr>
          <p:nvPr>
            <p:ph type="ctrTitle" hasCustomPrompt="1"/>
          </p:nvPr>
        </p:nvSpPr>
        <p:spPr>
          <a:xfrm>
            <a:off x="848360" y="915108"/>
            <a:ext cx="9895840" cy="2114695"/>
          </a:xfrm>
        </p:spPr>
        <p:txBody>
          <a:bodyPr anchor="t">
            <a:noAutofit/>
          </a:bodyPr>
          <a:lstStyle>
            <a:lvl1pPr algn="l">
              <a:defRPr sz="7200" b="1" i="0">
                <a:solidFill>
                  <a:schemeClr val="bg1"/>
                </a:solidFill>
                <a:latin typeface="Arial" panose="020B0604020202020204" pitchFamily="34" charset="0"/>
                <a:cs typeface="Arial" panose="020B0604020202020204" pitchFamily="34" charset="0"/>
              </a:defRPr>
            </a:lvl1pPr>
          </a:lstStyle>
          <a:p>
            <a:r>
              <a:rPr lang="en-US" dirty="0"/>
              <a:t>Thanks / Questions Slide</a:t>
            </a:r>
          </a:p>
        </p:txBody>
      </p:sp>
      <p:sp>
        <p:nvSpPr>
          <p:cNvPr id="3" name="Subtitle 2">
            <a:extLst>
              <a:ext uri="{FF2B5EF4-FFF2-40B4-BE49-F238E27FC236}">
                <a16:creationId xmlns:a16="http://schemas.microsoft.com/office/drawing/2014/main" id="{5C306983-AB90-CF45-F4EA-A94A7E8412F2}"/>
              </a:ext>
            </a:extLst>
          </p:cNvPr>
          <p:cNvSpPr>
            <a:spLocks noGrp="1"/>
          </p:cNvSpPr>
          <p:nvPr>
            <p:ph type="subTitle" idx="1"/>
          </p:nvPr>
        </p:nvSpPr>
        <p:spPr>
          <a:xfrm>
            <a:off x="848360" y="3407265"/>
            <a:ext cx="9144000" cy="211469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F8854174-3801-1510-691F-B909A47C8288}"/>
              </a:ext>
            </a:extLst>
          </p:cNvPr>
          <p:cNvCxnSpPr>
            <a:cxnSpLocks/>
          </p:cNvCxnSpPr>
          <p:nvPr userDrawn="1"/>
        </p:nvCxnSpPr>
        <p:spPr>
          <a:xfrm>
            <a:off x="685800" y="915108"/>
            <a:ext cx="0" cy="2114695"/>
          </a:xfrm>
          <a:prstGeom prst="line">
            <a:avLst/>
          </a:prstGeom>
          <a:ln w="28575">
            <a:solidFill>
              <a:schemeClr val="bg1"/>
            </a:solidFill>
          </a:ln>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79413F08-391C-8783-16D7-A3B190608F2E}"/>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4D617468-4CA9-CCB5-B894-61E446482840}"/>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5" name="TextBox 4">
            <a:extLst>
              <a:ext uri="{FF2B5EF4-FFF2-40B4-BE49-F238E27FC236}">
                <a16:creationId xmlns:a16="http://schemas.microsoft.com/office/drawing/2014/main" id="{AA668AAD-98B4-A360-2740-0E7D780FEA08}"/>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7825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guide id="3" pos="52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Welcom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4FB9-7E34-6FEE-D764-D11A008AC503}"/>
              </a:ext>
            </a:extLst>
          </p:cNvPr>
          <p:cNvSpPr>
            <a:spLocks noGrp="1"/>
          </p:cNvSpPr>
          <p:nvPr>
            <p:ph type="ctrTitle" hasCustomPrompt="1"/>
          </p:nvPr>
        </p:nvSpPr>
        <p:spPr>
          <a:xfrm>
            <a:off x="848360" y="1600199"/>
            <a:ext cx="9895840" cy="1655763"/>
          </a:xfrm>
        </p:spPr>
        <p:txBody>
          <a:bodyPr anchor="t">
            <a:noAutofit/>
          </a:bodyPr>
          <a:lstStyle>
            <a:lvl1pPr algn="l">
              <a:defRPr sz="7200" b="1" i="0">
                <a:latin typeface="Arial" panose="020B0604020202020204" pitchFamily="34" charset="0"/>
                <a:cs typeface="Arial" panose="020B0604020202020204" pitchFamily="34" charset="0"/>
              </a:defRPr>
            </a:lvl1pPr>
          </a:lstStyle>
          <a:p>
            <a:r>
              <a:rPr lang="en-US" dirty="0"/>
              <a:t>Welcome / Title Slide</a:t>
            </a:r>
          </a:p>
        </p:txBody>
      </p:sp>
      <p:sp>
        <p:nvSpPr>
          <p:cNvPr id="3" name="Subtitle 2">
            <a:extLst>
              <a:ext uri="{FF2B5EF4-FFF2-40B4-BE49-F238E27FC236}">
                <a16:creationId xmlns:a16="http://schemas.microsoft.com/office/drawing/2014/main" id="{5C306983-AB90-CF45-F4EA-A94A7E8412F2}"/>
              </a:ext>
            </a:extLst>
          </p:cNvPr>
          <p:cNvSpPr>
            <a:spLocks noGrp="1"/>
          </p:cNvSpPr>
          <p:nvPr>
            <p:ph type="subTitle" idx="1"/>
          </p:nvPr>
        </p:nvSpPr>
        <p:spPr>
          <a:xfrm>
            <a:off x="848360" y="344455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F8854174-3801-1510-691F-B909A47C8288}"/>
              </a:ext>
            </a:extLst>
          </p:cNvPr>
          <p:cNvCxnSpPr/>
          <p:nvPr userDrawn="1"/>
        </p:nvCxnSpPr>
        <p:spPr>
          <a:xfrm>
            <a:off x="685800" y="1600199"/>
            <a:ext cx="0" cy="1844359"/>
          </a:xfrm>
          <a:prstGeom prst="line">
            <a:avLst/>
          </a:prstGeom>
          <a:ln w="28575">
            <a:solidFill>
              <a:srgbClr val="FADC27"/>
            </a:solidFill>
          </a:ln>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79413F08-391C-8783-16D7-A3B190608F2E}"/>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4D617468-4CA9-CCB5-B894-61E446482840}"/>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5" name="TextBox 4">
            <a:extLst>
              <a:ext uri="{FF2B5EF4-FFF2-40B4-BE49-F238E27FC236}">
                <a16:creationId xmlns:a16="http://schemas.microsoft.com/office/drawing/2014/main" id="{2FDCDF8C-7866-0E6A-4320-D751D86BEE96}"/>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3119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guide id="3" pos="52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0825-B069-E35E-308F-A8841CCCF60B}"/>
              </a:ext>
            </a:extLst>
          </p:cNvPr>
          <p:cNvSpPr>
            <a:spLocks noGrp="1"/>
          </p:cNvSpPr>
          <p:nvPr>
            <p:ph type="title" hasCustomPrompt="1"/>
          </p:nvPr>
        </p:nvSpPr>
        <p:spPr>
          <a:xfrm>
            <a:off x="518160" y="1516858"/>
            <a:ext cx="330200" cy="335280"/>
          </a:xfrm>
        </p:spPr>
        <p:txBody>
          <a:bodyPr anchor="t">
            <a:normAutofit/>
          </a:bodyPr>
          <a:lstStyle>
            <a:lvl1pPr>
              <a:defRPr sz="1800" b="1"/>
            </a:lvl1pPr>
          </a:lstStyle>
          <a:p>
            <a:r>
              <a:rPr lang="en-US" dirty="0"/>
              <a:t>1</a:t>
            </a:r>
          </a:p>
        </p:txBody>
      </p:sp>
      <p:sp>
        <p:nvSpPr>
          <p:cNvPr id="7" name="Rectangle 6">
            <a:extLst>
              <a:ext uri="{FF2B5EF4-FFF2-40B4-BE49-F238E27FC236}">
                <a16:creationId xmlns:a16="http://schemas.microsoft.com/office/drawing/2014/main" id="{5771D8F5-81A2-612F-E87B-EFA9327A6EFD}"/>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FE82D679-40BB-C7D7-C118-C32D3FD9737E}"/>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cxnSp>
        <p:nvCxnSpPr>
          <p:cNvPr id="9" name="Straight Connector 8">
            <a:extLst>
              <a:ext uri="{FF2B5EF4-FFF2-40B4-BE49-F238E27FC236}">
                <a16:creationId xmlns:a16="http://schemas.microsoft.com/office/drawing/2014/main" id="{CA4FB66F-EEAC-4057-2FDA-C33E7F7A5FCA}"/>
              </a:ext>
            </a:extLst>
          </p:cNvPr>
          <p:cNvCxnSpPr>
            <a:cxnSpLocks/>
          </p:cNvCxnSpPr>
          <p:nvPr userDrawn="1"/>
        </p:nvCxnSpPr>
        <p:spPr>
          <a:xfrm>
            <a:off x="838200" y="1516858"/>
            <a:ext cx="0" cy="3969542"/>
          </a:xfrm>
          <a:prstGeom prst="line">
            <a:avLst/>
          </a:prstGeom>
          <a:ln w="28575">
            <a:solidFill>
              <a:srgbClr val="FADC27"/>
            </a:solidFill>
          </a:ln>
        </p:spPr>
        <p:style>
          <a:lnRef idx="1">
            <a:schemeClr val="accent2"/>
          </a:lnRef>
          <a:fillRef idx="0">
            <a:schemeClr val="accent2"/>
          </a:fillRef>
          <a:effectRef idx="0">
            <a:schemeClr val="accent2"/>
          </a:effectRef>
          <a:fontRef idx="minor">
            <a:schemeClr val="tx1"/>
          </a:fontRef>
        </p:style>
      </p:cxnSp>
      <p:sp>
        <p:nvSpPr>
          <p:cNvPr id="12" name="Text Placeholder 11">
            <a:extLst>
              <a:ext uri="{FF2B5EF4-FFF2-40B4-BE49-F238E27FC236}">
                <a16:creationId xmlns:a16="http://schemas.microsoft.com/office/drawing/2014/main" id="{62989FC2-F636-60AC-3A16-2E2B13485672}"/>
              </a:ext>
            </a:extLst>
          </p:cNvPr>
          <p:cNvSpPr>
            <a:spLocks noGrp="1"/>
          </p:cNvSpPr>
          <p:nvPr>
            <p:ph type="body" sz="quarter" idx="11"/>
          </p:nvPr>
        </p:nvSpPr>
        <p:spPr>
          <a:xfrm>
            <a:off x="947737" y="152019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17" name="Text Placeholder 16">
            <a:extLst>
              <a:ext uri="{FF2B5EF4-FFF2-40B4-BE49-F238E27FC236}">
                <a16:creationId xmlns:a16="http://schemas.microsoft.com/office/drawing/2014/main" id="{5572AFBD-BA57-8C52-7FDB-E12C39779D74}"/>
              </a:ext>
            </a:extLst>
          </p:cNvPr>
          <p:cNvSpPr>
            <a:spLocks noGrp="1"/>
          </p:cNvSpPr>
          <p:nvPr>
            <p:ph type="body" sz="quarter" idx="12" hasCustomPrompt="1"/>
          </p:nvPr>
        </p:nvSpPr>
        <p:spPr>
          <a:xfrm>
            <a:off x="847725" y="639763"/>
            <a:ext cx="10506075" cy="690562"/>
          </a:xfrm>
        </p:spPr>
        <p:txBody>
          <a:bodyPr>
            <a:normAutofit/>
          </a:bodyPr>
          <a:lstStyle>
            <a:lvl1pPr marL="0" indent="0">
              <a:buNone/>
              <a:defRPr sz="3200"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19" name="Text Placeholder 11">
            <a:extLst>
              <a:ext uri="{FF2B5EF4-FFF2-40B4-BE49-F238E27FC236}">
                <a16:creationId xmlns:a16="http://schemas.microsoft.com/office/drawing/2014/main" id="{A8227AAA-412A-54EF-2E67-3CA3BEF23DC0}"/>
              </a:ext>
            </a:extLst>
          </p:cNvPr>
          <p:cNvSpPr>
            <a:spLocks noGrp="1"/>
          </p:cNvSpPr>
          <p:nvPr>
            <p:ph type="body" sz="quarter" idx="13"/>
          </p:nvPr>
        </p:nvSpPr>
        <p:spPr>
          <a:xfrm>
            <a:off x="947737" y="199771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20" name="Text Placeholder 11">
            <a:extLst>
              <a:ext uri="{FF2B5EF4-FFF2-40B4-BE49-F238E27FC236}">
                <a16:creationId xmlns:a16="http://schemas.microsoft.com/office/drawing/2014/main" id="{FEC875B9-C099-39E2-7F5E-4E416BB37593}"/>
              </a:ext>
            </a:extLst>
          </p:cNvPr>
          <p:cNvSpPr>
            <a:spLocks noGrp="1"/>
          </p:cNvSpPr>
          <p:nvPr>
            <p:ph type="body" sz="quarter" idx="14"/>
          </p:nvPr>
        </p:nvSpPr>
        <p:spPr>
          <a:xfrm>
            <a:off x="947737" y="249555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21" name="Text Placeholder 11">
            <a:extLst>
              <a:ext uri="{FF2B5EF4-FFF2-40B4-BE49-F238E27FC236}">
                <a16:creationId xmlns:a16="http://schemas.microsoft.com/office/drawing/2014/main" id="{26EEDD57-7B85-BA5B-420D-B92B07B459F5}"/>
              </a:ext>
            </a:extLst>
          </p:cNvPr>
          <p:cNvSpPr>
            <a:spLocks noGrp="1"/>
          </p:cNvSpPr>
          <p:nvPr>
            <p:ph type="body" sz="quarter" idx="15"/>
          </p:nvPr>
        </p:nvSpPr>
        <p:spPr>
          <a:xfrm>
            <a:off x="947737" y="297307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22" name="Text Placeholder 11">
            <a:extLst>
              <a:ext uri="{FF2B5EF4-FFF2-40B4-BE49-F238E27FC236}">
                <a16:creationId xmlns:a16="http://schemas.microsoft.com/office/drawing/2014/main" id="{66EB6B26-1143-8B6D-E733-33997B76B27F}"/>
              </a:ext>
            </a:extLst>
          </p:cNvPr>
          <p:cNvSpPr>
            <a:spLocks noGrp="1"/>
          </p:cNvSpPr>
          <p:nvPr>
            <p:ph type="body" sz="quarter" idx="16"/>
          </p:nvPr>
        </p:nvSpPr>
        <p:spPr>
          <a:xfrm>
            <a:off x="947737" y="3481072"/>
            <a:ext cx="10406043" cy="334963"/>
          </a:xfrm>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24" name="Text Placeholder 23">
            <a:extLst>
              <a:ext uri="{FF2B5EF4-FFF2-40B4-BE49-F238E27FC236}">
                <a16:creationId xmlns:a16="http://schemas.microsoft.com/office/drawing/2014/main" id="{F6DD2069-23DF-E5FA-BA50-6AC033AC4467}"/>
              </a:ext>
            </a:extLst>
          </p:cNvPr>
          <p:cNvSpPr>
            <a:spLocks noGrp="1"/>
          </p:cNvSpPr>
          <p:nvPr>
            <p:ph type="body" sz="quarter" idx="17" hasCustomPrompt="1"/>
          </p:nvPr>
        </p:nvSpPr>
        <p:spPr>
          <a:xfrm>
            <a:off x="517525" y="1975471"/>
            <a:ext cx="320675" cy="334963"/>
          </a:xfrm>
        </p:spPr>
        <p:txBody>
          <a:bodyPr/>
          <a:lstStyle>
            <a:lvl1pPr marL="0" indent="0">
              <a:buNone/>
              <a:defRPr sz="1800" b="1"/>
            </a:lvl1pPr>
          </a:lstStyle>
          <a:p>
            <a:pPr lvl="0"/>
            <a:r>
              <a:rPr lang="en-US" dirty="0"/>
              <a:t>2</a:t>
            </a:r>
          </a:p>
        </p:txBody>
      </p:sp>
      <p:sp>
        <p:nvSpPr>
          <p:cNvPr id="25" name="Text Placeholder 23">
            <a:extLst>
              <a:ext uri="{FF2B5EF4-FFF2-40B4-BE49-F238E27FC236}">
                <a16:creationId xmlns:a16="http://schemas.microsoft.com/office/drawing/2014/main" id="{9F7D1A59-61F1-9D87-713E-0E8DEF2FD086}"/>
              </a:ext>
            </a:extLst>
          </p:cNvPr>
          <p:cNvSpPr>
            <a:spLocks noGrp="1"/>
          </p:cNvSpPr>
          <p:nvPr>
            <p:ph type="body" sz="quarter" idx="18" hasCustomPrompt="1"/>
          </p:nvPr>
        </p:nvSpPr>
        <p:spPr>
          <a:xfrm>
            <a:off x="517525" y="2486217"/>
            <a:ext cx="320675" cy="334963"/>
          </a:xfrm>
        </p:spPr>
        <p:txBody>
          <a:bodyPr/>
          <a:lstStyle>
            <a:lvl1pPr marL="0" indent="0">
              <a:buNone/>
              <a:defRPr sz="1800" b="1"/>
            </a:lvl1pPr>
          </a:lstStyle>
          <a:p>
            <a:pPr lvl="0"/>
            <a:r>
              <a:rPr lang="en-US" dirty="0"/>
              <a:t>3</a:t>
            </a:r>
          </a:p>
        </p:txBody>
      </p:sp>
      <p:sp>
        <p:nvSpPr>
          <p:cNvPr id="26" name="Text Placeholder 23">
            <a:extLst>
              <a:ext uri="{FF2B5EF4-FFF2-40B4-BE49-F238E27FC236}">
                <a16:creationId xmlns:a16="http://schemas.microsoft.com/office/drawing/2014/main" id="{B0C11D04-38D2-E29E-53A0-778EFF5670FE}"/>
              </a:ext>
            </a:extLst>
          </p:cNvPr>
          <p:cNvSpPr>
            <a:spLocks noGrp="1"/>
          </p:cNvSpPr>
          <p:nvPr>
            <p:ph type="body" sz="quarter" idx="19" hasCustomPrompt="1"/>
          </p:nvPr>
        </p:nvSpPr>
        <p:spPr>
          <a:xfrm>
            <a:off x="517525" y="2964011"/>
            <a:ext cx="320675" cy="334963"/>
          </a:xfrm>
        </p:spPr>
        <p:txBody>
          <a:bodyPr/>
          <a:lstStyle>
            <a:lvl1pPr marL="0" indent="0">
              <a:buNone/>
              <a:defRPr sz="1800" b="1"/>
            </a:lvl1pPr>
          </a:lstStyle>
          <a:p>
            <a:pPr lvl="0"/>
            <a:r>
              <a:rPr lang="en-US" dirty="0"/>
              <a:t>4</a:t>
            </a:r>
          </a:p>
        </p:txBody>
      </p:sp>
      <p:sp>
        <p:nvSpPr>
          <p:cNvPr id="27" name="Text Placeholder 23">
            <a:extLst>
              <a:ext uri="{FF2B5EF4-FFF2-40B4-BE49-F238E27FC236}">
                <a16:creationId xmlns:a16="http://schemas.microsoft.com/office/drawing/2014/main" id="{D4B5AFBF-C253-1783-52A8-AB50835E1C85}"/>
              </a:ext>
            </a:extLst>
          </p:cNvPr>
          <p:cNvSpPr>
            <a:spLocks noGrp="1"/>
          </p:cNvSpPr>
          <p:nvPr>
            <p:ph type="body" sz="quarter" idx="20" hasCustomPrompt="1"/>
          </p:nvPr>
        </p:nvSpPr>
        <p:spPr>
          <a:xfrm>
            <a:off x="517525" y="3466519"/>
            <a:ext cx="320675" cy="334963"/>
          </a:xfrm>
        </p:spPr>
        <p:txBody>
          <a:bodyPr/>
          <a:lstStyle>
            <a:lvl1pPr marL="0" indent="0">
              <a:buNone/>
              <a:defRPr sz="1800" b="1"/>
            </a:lvl1pPr>
          </a:lstStyle>
          <a:p>
            <a:pPr lvl="0"/>
            <a:r>
              <a:rPr lang="en-US" dirty="0"/>
              <a:t>5</a:t>
            </a:r>
          </a:p>
        </p:txBody>
      </p:sp>
      <p:sp>
        <p:nvSpPr>
          <p:cNvPr id="5" name="TextBox 4">
            <a:extLst>
              <a:ext uri="{FF2B5EF4-FFF2-40B4-BE49-F238E27FC236}">
                <a16:creationId xmlns:a16="http://schemas.microsoft.com/office/drawing/2014/main" id="{3E36F692-9E0F-02FB-0101-70206A49615B}"/>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529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0825-B069-E35E-308F-A8841CCCF60B}"/>
              </a:ext>
            </a:extLst>
          </p:cNvPr>
          <p:cNvSpPr>
            <a:spLocks noGrp="1"/>
          </p:cNvSpPr>
          <p:nvPr>
            <p:ph type="title"/>
          </p:nvPr>
        </p:nvSpPr>
        <p:spPr>
          <a:xfrm>
            <a:off x="831850" y="1059657"/>
            <a:ext cx="10515600" cy="2150903"/>
          </a:xfrm>
        </p:spPr>
        <p:txBody>
          <a:bodyPr anchor="t"/>
          <a:lstStyle>
            <a:lvl1pPr>
              <a:defRPr sz="6000" b="1"/>
            </a:lvl1pPr>
          </a:lstStyle>
          <a:p>
            <a:r>
              <a:rPr lang="en-US" dirty="0"/>
              <a:t>Click to edit Master title style</a:t>
            </a:r>
          </a:p>
        </p:txBody>
      </p:sp>
      <p:sp>
        <p:nvSpPr>
          <p:cNvPr id="3" name="Text Placeholder 2">
            <a:extLst>
              <a:ext uri="{FF2B5EF4-FFF2-40B4-BE49-F238E27FC236}">
                <a16:creationId xmlns:a16="http://schemas.microsoft.com/office/drawing/2014/main" id="{7350B68E-9616-5ED2-5D9F-0A4475F1A333}"/>
              </a:ext>
            </a:extLst>
          </p:cNvPr>
          <p:cNvSpPr>
            <a:spLocks noGrp="1"/>
          </p:cNvSpPr>
          <p:nvPr>
            <p:ph type="body" idx="1"/>
          </p:nvPr>
        </p:nvSpPr>
        <p:spPr>
          <a:xfrm>
            <a:off x="831850" y="342900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71D8F5-81A2-612F-E87B-EFA9327A6EFD}"/>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FE82D679-40BB-C7D7-C118-C32D3FD9737E}"/>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cxnSp>
        <p:nvCxnSpPr>
          <p:cNvPr id="9" name="Straight Connector 8">
            <a:extLst>
              <a:ext uri="{FF2B5EF4-FFF2-40B4-BE49-F238E27FC236}">
                <a16:creationId xmlns:a16="http://schemas.microsoft.com/office/drawing/2014/main" id="{CA4FB66F-EEAC-4057-2FDA-C33E7F7A5FCA}"/>
              </a:ext>
            </a:extLst>
          </p:cNvPr>
          <p:cNvCxnSpPr>
            <a:cxnSpLocks/>
          </p:cNvCxnSpPr>
          <p:nvPr userDrawn="1"/>
        </p:nvCxnSpPr>
        <p:spPr>
          <a:xfrm>
            <a:off x="685800" y="1059657"/>
            <a:ext cx="0" cy="2384901"/>
          </a:xfrm>
          <a:prstGeom prst="line">
            <a:avLst/>
          </a:prstGeom>
          <a:ln w="28575">
            <a:solidFill>
              <a:srgbClr val="FADC27"/>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24BF09FF-3E81-0095-CAD5-84E1FB611F6C}"/>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673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8074-23C6-3096-AF58-8BC64CA8C814}"/>
              </a:ext>
            </a:extLst>
          </p:cNvPr>
          <p:cNvSpPr>
            <a:spLocks noGrp="1"/>
          </p:cNvSpPr>
          <p:nvPr>
            <p:ph type="title"/>
          </p:nvPr>
        </p:nvSpPr>
        <p:spPr>
          <a:xfrm>
            <a:off x="838200" y="890992"/>
            <a:ext cx="10977880" cy="799696"/>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7ABF5E74-4BBB-A5F5-4FE0-32E1D842F4AD}"/>
              </a:ext>
            </a:extLst>
          </p:cNvPr>
          <p:cNvSpPr>
            <a:spLocks noGrp="1"/>
          </p:cNvSpPr>
          <p:nvPr>
            <p:ph idx="1"/>
          </p:nvPr>
        </p:nvSpPr>
        <p:spPr>
          <a:xfrm>
            <a:off x="838200" y="2021841"/>
            <a:ext cx="10977880" cy="36880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60CD2D96-3E9F-B861-2183-30621B6A78AA}"/>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D1C86A3F-9EA2-E1B7-5244-7A2FF0F3118A}"/>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5" name="TextBox 4">
            <a:extLst>
              <a:ext uri="{FF2B5EF4-FFF2-40B4-BE49-F238E27FC236}">
                <a16:creationId xmlns:a16="http://schemas.microsoft.com/office/drawing/2014/main" id="{37D0CAA8-F965-E501-0BB9-1B001AE9FE98}"/>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935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08F3-D1B3-4A1E-731A-5AA64FB16B42}"/>
              </a:ext>
            </a:extLst>
          </p:cNvPr>
          <p:cNvSpPr>
            <a:spLocks noGrp="1"/>
          </p:cNvSpPr>
          <p:nvPr>
            <p:ph type="title"/>
          </p:nvPr>
        </p:nvSpPr>
        <p:spPr>
          <a:xfrm>
            <a:off x="838200" y="776288"/>
            <a:ext cx="10515600" cy="914400"/>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1BB66E81-4480-A203-026E-CFFC7887B760}"/>
              </a:ext>
            </a:extLst>
          </p:cNvPr>
          <p:cNvSpPr>
            <a:spLocks noGrp="1"/>
          </p:cNvSpPr>
          <p:nvPr>
            <p:ph sz="half" idx="1"/>
          </p:nvPr>
        </p:nvSpPr>
        <p:spPr>
          <a:xfrm>
            <a:off x="838200" y="1844362"/>
            <a:ext cx="5684520" cy="3936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903E0-7566-7CC6-29DB-172FF8598FFC}"/>
              </a:ext>
            </a:extLst>
          </p:cNvPr>
          <p:cNvSpPr>
            <a:spLocks noGrp="1"/>
          </p:cNvSpPr>
          <p:nvPr>
            <p:ph sz="half" idx="2"/>
          </p:nvPr>
        </p:nvSpPr>
        <p:spPr>
          <a:xfrm>
            <a:off x="6172200" y="1844362"/>
            <a:ext cx="5684520" cy="3936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C41B10F3-1C1A-0DEE-ECF7-9A8633D474E9}"/>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0">
            <a:extLst>
              <a:ext uri="{FF2B5EF4-FFF2-40B4-BE49-F238E27FC236}">
                <a16:creationId xmlns:a16="http://schemas.microsoft.com/office/drawing/2014/main" id="{086BAF08-7FAD-3077-47DC-9CA3A2C98BCE}"/>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6" name="TextBox 5">
            <a:extLst>
              <a:ext uri="{FF2B5EF4-FFF2-40B4-BE49-F238E27FC236}">
                <a16:creationId xmlns:a16="http://schemas.microsoft.com/office/drawing/2014/main" id="{8322A510-1B43-C952-6747-2E8588EFC25D}"/>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68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4E5B-56F3-85B8-EC31-DE5A5E694C49}"/>
              </a:ext>
            </a:extLst>
          </p:cNvPr>
          <p:cNvSpPr>
            <a:spLocks noGrp="1"/>
          </p:cNvSpPr>
          <p:nvPr>
            <p:ph type="title"/>
          </p:nvPr>
        </p:nvSpPr>
        <p:spPr>
          <a:xfrm>
            <a:off x="838200" y="578485"/>
            <a:ext cx="10515600" cy="1325563"/>
          </a:xfrm>
        </p:spPr>
        <p:txBody>
          <a:bodyPr/>
          <a:lstStyle>
            <a:lvl1pPr>
              <a:defRPr b="1"/>
            </a:lvl1pPr>
          </a:lstStyle>
          <a:p>
            <a:r>
              <a:rPr lang="en-US" dirty="0"/>
              <a:t>Click to edit Master title style</a:t>
            </a:r>
          </a:p>
        </p:txBody>
      </p:sp>
      <p:sp>
        <p:nvSpPr>
          <p:cNvPr id="6" name="Rectangle 5">
            <a:extLst>
              <a:ext uri="{FF2B5EF4-FFF2-40B4-BE49-F238E27FC236}">
                <a16:creationId xmlns:a16="http://schemas.microsoft.com/office/drawing/2014/main" id="{E82EAA9D-F750-9687-1111-17053158FE68}"/>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0">
            <a:extLst>
              <a:ext uri="{FF2B5EF4-FFF2-40B4-BE49-F238E27FC236}">
                <a16:creationId xmlns:a16="http://schemas.microsoft.com/office/drawing/2014/main" id="{6FD84095-B56B-7BB9-7DE9-848FDB8AF8D3}"/>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4" name="TextBox 3">
            <a:extLst>
              <a:ext uri="{FF2B5EF4-FFF2-40B4-BE49-F238E27FC236}">
                <a16:creationId xmlns:a16="http://schemas.microsoft.com/office/drawing/2014/main" id="{09AF5704-4E30-FF87-5B44-291000BCF63F}"/>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42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CC261B-3433-5F33-72D5-40C2A5A9E759}"/>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0">
            <a:extLst>
              <a:ext uri="{FF2B5EF4-FFF2-40B4-BE49-F238E27FC236}">
                <a16:creationId xmlns:a16="http://schemas.microsoft.com/office/drawing/2014/main" id="{FB6756B1-905A-7406-357D-68DFE99D4370}"/>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3" name="TextBox 2">
            <a:extLst>
              <a:ext uri="{FF2B5EF4-FFF2-40B4-BE49-F238E27FC236}">
                <a16:creationId xmlns:a16="http://schemas.microsoft.com/office/drawing/2014/main" id="{DFAF7C56-B6AF-ED8F-E373-F9D2B9FB83FE}"/>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994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505A-14D7-4670-5C10-9DE9D8596458}"/>
              </a:ext>
            </a:extLst>
          </p:cNvPr>
          <p:cNvSpPr>
            <a:spLocks noGrp="1"/>
          </p:cNvSpPr>
          <p:nvPr>
            <p:ph type="title"/>
          </p:nvPr>
        </p:nvSpPr>
        <p:spPr>
          <a:xfrm>
            <a:off x="839788" y="680720"/>
            <a:ext cx="3932237" cy="1376680"/>
          </a:xfrm>
        </p:spPr>
        <p:txBody>
          <a:bodyPr anchor="t"/>
          <a:lstStyle>
            <a:lvl1pPr>
              <a:defRPr sz="3200" b="1"/>
            </a:lvl1pPr>
          </a:lstStyle>
          <a:p>
            <a:r>
              <a:rPr lang="en-US" dirty="0"/>
              <a:t>Click to edit Master title style</a:t>
            </a:r>
          </a:p>
        </p:txBody>
      </p:sp>
      <p:sp>
        <p:nvSpPr>
          <p:cNvPr id="3" name="Content Placeholder 2">
            <a:extLst>
              <a:ext uri="{FF2B5EF4-FFF2-40B4-BE49-F238E27FC236}">
                <a16:creationId xmlns:a16="http://schemas.microsoft.com/office/drawing/2014/main" id="{E54C68A6-6E19-86FC-148A-F6092FE2DEE0}"/>
              </a:ext>
            </a:extLst>
          </p:cNvPr>
          <p:cNvSpPr>
            <a:spLocks noGrp="1"/>
          </p:cNvSpPr>
          <p:nvPr>
            <p:ph idx="1"/>
          </p:nvPr>
        </p:nvSpPr>
        <p:spPr>
          <a:xfrm>
            <a:off x="5415280" y="680719"/>
            <a:ext cx="6458268" cy="50591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11FF9-A2A8-7C2F-8E37-623860083EBF}"/>
              </a:ext>
            </a:extLst>
          </p:cNvPr>
          <p:cNvSpPr>
            <a:spLocks noGrp="1"/>
          </p:cNvSpPr>
          <p:nvPr>
            <p:ph type="body" sz="half" idx="2"/>
          </p:nvPr>
        </p:nvSpPr>
        <p:spPr>
          <a:xfrm>
            <a:off x="839788" y="2261149"/>
            <a:ext cx="3932237" cy="3478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a:extLst>
              <a:ext uri="{FF2B5EF4-FFF2-40B4-BE49-F238E27FC236}">
                <a16:creationId xmlns:a16="http://schemas.microsoft.com/office/drawing/2014/main" id="{E6F00FC6-1542-61C1-6B58-10F41CBA75B5}"/>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0">
            <a:extLst>
              <a:ext uri="{FF2B5EF4-FFF2-40B4-BE49-F238E27FC236}">
                <a16:creationId xmlns:a16="http://schemas.microsoft.com/office/drawing/2014/main" id="{4B277826-7880-1331-C817-EC88F08C1A70}"/>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cxnSp>
        <p:nvCxnSpPr>
          <p:cNvPr id="10" name="Straight Connector 9">
            <a:extLst>
              <a:ext uri="{FF2B5EF4-FFF2-40B4-BE49-F238E27FC236}">
                <a16:creationId xmlns:a16="http://schemas.microsoft.com/office/drawing/2014/main" id="{C03F9219-9847-4D2F-2E74-2862131F8D02}"/>
              </a:ext>
            </a:extLst>
          </p:cNvPr>
          <p:cNvCxnSpPr>
            <a:cxnSpLocks/>
          </p:cNvCxnSpPr>
          <p:nvPr userDrawn="1"/>
        </p:nvCxnSpPr>
        <p:spPr>
          <a:xfrm flipV="1">
            <a:off x="685800" y="2261149"/>
            <a:ext cx="0" cy="3478702"/>
          </a:xfrm>
          <a:prstGeom prst="line">
            <a:avLst/>
          </a:prstGeom>
          <a:ln w="28575">
            <a:solidFill>
              <a:srgbClr val="FADC27"/>
            </a:solidFill>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F43EA8BC-604D-64F6-9683-31210B8E2E7B}"/>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472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368CC2E-658B-E3BD-EA86-7A4ABD83E2FA}"/>
              </a:ext>
            </a:extLst>
          </p:cNvPr>
          <p:cNvSpPr>
            <a:spLocks noGrp="1"/>
          </p:cNvSpPr>
          <p:nvPr>
            <p:ph type="pic" idx="1"/>
          </p:nvPr>
        </p:nvSpPr>
        <p:spPr>
          <a:xfrm>
            <a:off x="5183188" y="680720"/>
            <a:ext cx="6541452" cy="5049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2F4FF8AE-C126-3668-606B-3306B814B185}"/>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0">
            <a:extLst>
              <a:ext uri="{FF2B5EF4-FFF2-40B4-BE49-F238E27FC236}">
                <a16:creationId xmlns:a16="http://schemas.microsoft.com/office/drawing/2014/main" id="{8202E748-5E42-CFC2-2010-422CF3825934}"/>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10" name="Title 1">
            <a:extLst>
              <a:ext uri="{FF2B5EF4-FFF2-40B4-BE49-F238E27FC236}">
                <a16:creationId xmlns:a16="http://schemas.microsoft.com/office/drawing/2014/main" id="{1349737B-82EF-FADD-4D39-DE4143D7DFCC}"/>
              </a:ext>
            </a:extLst>
          </p:cNvPr>
          <p:cNvSpPr>
            <a:spLocks noGrp="1"/>
          </p:cNvSpPr>
          <p:nvPr>
            <p:ph type="title"/>
          </p:nvPr>
        </p:nvSpPr>
        <p:spPr>
          <a:xfrm>
            <a:off x="839788" y="680720"/>
            <a:ext cx="3932237" cy="1376680"/>
          </a:xfrm>
        </p:spPr>
        <p:txBody>
          <a:bodyPr anchor="t"/>
          <a:lstStyle>
            <a:lvl1pPr>
              <a:defRPr sz="3200" b="1"/>
            </a:lvl1pPr>
          </a:lstStyle>
          <a:p>
            <a:r>
              <a:rPr lang="en-US" dirty="0"/>
              <a:t>Click to edit Master title style</a:t>
            </a:r>
          </a:p>
        </p:txBody>
      </p:sp>
      <p:sp>
        <p:nvSpPr>
          <p:cNvPr id="11" name="Text Placeholder 3">
            <a:extLst>
              <a:ext uri="{FF2B5EF4-FFF2-40B4-BE49-F238E27FC236}">
                <a16:creationId xmlns:a16="http://schemas.microsoft.com/office/drawing/2014/main" id="{833BFA25-9F48-E119-3C64-3713242B5250}"/>
              </a:ext>
            </a:extLst>
          </p:cNvPr>
          <p:cNvSpPr>
            <a:spLocks noGrp="1"/>
          </p:cNvSpPr>
          <p:nvPr>
            <p:ph type="body" sz="half" idx="2"/>
          </p:nvPr>
        </p:nvSpPr>
        <p:spPr>
          <a:xfrm>
            <a:off x="839788" y="2261149"/>
            <a:ext cx="3932237" cy="3478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68499B0D-145B-E7EB-60EB-E523BFEE3764}"/>
              </a:ext>
            </a:extLst>
          </p:cNvPr>
          <p:cNvCxnSpPr>
            <a:cxnSpLocks/>
          </p:cNvCxnSpPr>
          <p:nvPr userDrawn="1"/>
        </p:nvCxnSpPr>
        <p:spPr>
          <a:xfrm flipV="1">
            <a:off x="685800" y="2261149"/>
            <a:ext cx="0" cy="3478702"/>
          </a:xfrm>
          <a:prstGeom prst="line">
            <a:avLst/>
          </a:prstGeom>
          <a:ln w="28575">
            <a:solidFill>
              <a:srgbClr val="FADC27"/>
            </a:solidFill>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D963549B-144F-AF15-12FB-B7A227262AAC}"/>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7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0825-B069-E35E-308F-A8841CCCF60B}"/>
              </a:ext>
            </a:extLst>
          </p:cNvPr>
          <p:cNvSpPr>
            <a:spLocks noGrp="1"/>
          </p:cNvSpPr>
          <p:nvPr>
            <p:ph type="title"/>
          </p:nvPr>
        </p:nvSpPr>
        <p:spPr>
          <a:xfrm>
            <a:off x="831850" y="1059657"/>
            <a:ext cx="10515600" cy="2150903"/>
          </a:xfrm>
        </p:spPr>
        <p:txBody>
          <a:bodyPr anchor="t"/>
          <a:lstStyle>
            <a:lvl1pPr>
              <a:defRPr sz="6000"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350B68E-9616-5ED2-5D9F-0A4475F1A333}"/>
              </a:ext>
            </a:extLst>
          </p:cNvPr>
          <p:cNvSpPr>
            <a:spLocks noGrp="1"/>
          </p:cNvSpPr>
          <p:nvPr>
            <p:ph type="body" idx="1"/>
          </p:nvPr>
        </p:nvSpPr>
        <p:spPr>
          <a:xfrm>
            <a:off x="831850" y="342900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71D8F5-81A2-612F-E87B-EFA9327A6EFD}"/>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FE82D679-40BB-C7D7-C118-C32D3FD9737E}"/>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cxnSp>
        <p:nvCxnSpPr>
          <p:cNvPr id="9" name="Straight Connector 8">
            <a:extLst>
              <a:ext uri="{FF2B5EF4-FFF2-40B4-BE49-F238E27FC236}">
                <a16:creationId xmlns:a16="http://schemas.microsoft.com/office/drawing/2014/main" id="{CA4FB66F-EEAC-4057-2FDA-C33E7F7A5FCA}"/>
              </a:ext>
            </a:extLst>
          </p:cNvPr>
          <p:cNvCxnSpPr>
            <a:cxnSpLocks/>
          </p:cNvCxnSpPr>
          <p:nvPr userDrawn="1"/>
        </p:nvCxnSpPr>
        <p:spPr>
          <a:xfrm>
            <a:off x="685800" y="1059657"/>
            <a:ext cx="0" cy="2384901"/>
          </a:xfrm>
          <a:prstGeom prst="line">
            <a:avLst/>
          </a:prstGeom>
          <a:ln w="28575">
            <a:solidFill>
              <a:srgbClr val="007CC2"/>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4F2681D4-0CC7-B641-E607-9F9A6C3D9D3A}"/>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670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s/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4FB9-7E34-6FEE-D764-D11A008AC503}"/>
              </a:ext>
            </a:extLst>
          </p:cNvPr>
          <p:cNvSpPr>
            <a:spLocks noGrp="1"/>
          </p:cNvSpPr>
          <p:nvPr>
            <p:ph type="ctrTitle" hasCustomPrompt="1"/>
          </p:nvPr>
        </p:nvSpPr>
        <p:spPr>
          <a:xfrm>
            <a:off x="848360" y="1367155"/>
            <a:ext cx="9895840" cy="1655763"/>
          </a:xfrm>
        </p:spPr>
        <p:txBody>
          <a:bodyPr anchor="t">
            <a:noAutofit/>
          </a:bodyPr>
          <a:lstStyle>
            <a:lvl1pPr algn="l">
              <a:defRPr sz="7200" b="1" i="0">
                <a:latin typeface="Arial" panose="020B0604020202020204" pitchFamily="34" charset="0"/>
                <a:cs typeface="Arial" panose="020B0604020202020204" pitchFamily="34" charset="0"/>
              </a:defRPr>
            </a:lvl1pPr>
          </a:lstStyle>
          <a:p>
            <a:r>
              <a:rPr lang="en-US" dirty="0"/>
              <a:t>Thanks / Questions Slide</a:t>
            </a:r>
          </a:p>
        </p:txBody>
      </p:sp>
      <p:sp>
        <p:nvSpPr>
          <p:cNvPr id="3" name="Subtitle 2">
            <a:extLst>
              <a:ext uri="{FF2B5EF4-FFF2-40B4-BE49-F238E27FC236}">
                <a16:creationId xmlns:a16="http://schemas.microsoft.com/office/drawing/2014/main" id="{5C306983-AB90-CF45-F4EA-A94A7E8412F2}"/>
              </a:ext>
            </a:extLst>
          </p:cNvPr>
          <p:cNvSpPr>
            <a:spLocks noGrp="1"/>
          </p:cNvSpPr>
          <p:nvPr>
            <p:ph type="subTitle" idx="1"/>
          </p:nvPr>
        </p:nvSpPr>
        <p:spPr>
          <a:xfrm>
            <a:off x="848360" y="344455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F8854174-3801-1510-691F-B909A47C8288}"/>
              </a:ext>
            </a:extLst>
          </p:cNvPr>
          <p:cNvCxnSpPr/>
          <p:nvPr userDrawn="1"/>
        </p:nvCxnSpPr>
        <p:spPr>
          <a:xfrm>
            <a:off x="685800" y="1367155"/>
            <a:ext cx="0" cy="1844359"/>
          </a:xfrm>
          <a:prstGeom prst="line">
            <a:avLst/>
          </a:prstGeom>
          <a:ln w="28575">
            <a:solidFill>
              <a:srgbClr val="FADC27"/>
            </a:solidFill>
          </a:ln>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79413F08-391C-8783-16D7-A3B190608F2E}"/>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4D617468-4CA9-CCB5-B894-61E446482840}"/>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5" name="TextBox 4">
            <a:extLst>
              <a:ext uri="{FF2B5EF4-FFF2-40B4-BE49-F238E27FC236}">
                <a16:creationId xmlns:a16="http://schemas.microsoft.com/office/drawing/2014/main" id="{7BB02E2F-79FF-34FD-7E6A-81789072ED78}"/>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7763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guide id="3" pos="52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1C0A86-BA86-6B41-B421-C464A0E320B2}"/>
              </a:ext>
            </a:extLst>
          </p:cNvPr>
          <p:cNvSpPr/>
          <p:nvPr userDrawn="1"/>
        </p:nvSpPr>
        <p:spPr>
          <a:xfrm>
            <a:off x="6702655" y="0"/>
            <a:ext cx="5489345" cy="6858000"/>
          </a:xfrm>
          <a:prstGeom prst="rect">
            <a:avLst/>
          </a:prstGeom>
          <a:solidFill>
            <a:srgbClr val="007C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04938CF-01CB-0393-985C-C83D38BB3CBF}"/>
              </a:ext>
            </a:extLst>
          </p:cNvPr>
          <p:cNvSpPr/>
          <p:nvPr userDrawn="1"/>
        </p:nvSpPr>
        <p:spPr>
          <a:xfrm>
            <a:off x="0" y="6020599"/>
            <a:ext cx="12192000" cy="837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997A191-D235-F269-5A18-223698647FC4}"/>
              </a:ext>
            </a:extLst>
          </p:cNvPr>
          <p:cNvSpPr/>
          <p:nvPr userDrawn="1"/>
        </p:nvSpPr>
        <p:spPr>
          <a:xfrm>
            <a:off x="0" y="6091719"/>
            <a:ext cx="12192000" cy="766281"/>
          </a:xfrm>
          <a:prstGeom prst="rect">
            <a:avLst/>
          </a:prstGeom>
          <a:solidFill>
            <a:srgbClr val="002C5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2F02D7-059E-A948-B5E9-C39A5D7412D2}"/>
              </a:ext>
            </a:extLst>
          </p:cNvPr>
          <p:cNvSpPr txBox="1"/>
          <p:nvPr userDrawn="1"/>
        </p:nvSpPr>
        <p:spPr>
          <a:xfrm>
            <a:off x="6904399" y="6397875"/>
            <a:ext cx="4973044" cy="230832"/>
          </a:xfrm>
          <a:prstGeom prst="rect">
            <a:avLst/>
          </a:prstGeom>
          <a:noFill/>
        </p:spPr>
        <p:txBody>
          <a:bodyPr wrap="square" rtlCol="0">
            <a:spAutoFit/>
          </a:bodyPr>
          <a:lstStyle/>
          <a:p>
            <a:pPr algn="r"/>
            <a:r>
              <a:rPr lang="en-US" sz="900" dirty="0">
                <a:solidFill>
                  <a:schemeClr val="bg2"/>
                </a:solidFill>
                <a:latin typeface="Verdana" panose="020B0604030504040204" pitchFamily="34" charset="0"/>
                <a:ea typeface="Verdana" panose="020B0604030504040204" pitchFamily="34" charset="0"/>
                <a:cs typeface="Verdana" panose="020B0604030504040204" pitchFamily="34" charset="0"/>
              </a:rPr>
              <a:t>©</a:t>
            </a:r>
            <a:r>
              <a:rPr lang="en-US" sz="900" baseline="0" dirty="0">
                <a:solidFill>
                  <a:schemeClr val="bg2"/>
                </a:solidFill>
                <a:latin typeface="Verdana" panose="020B0604030504040204" pitchFamily="34" charset="0"/>
                <a:ea typeface="Verdana" panose="020B0604030504040204" pitchFamily="34" charset="0"/>
                <a:cs typeface="Verdana" panose="020B0604030504040204" pitchFamily="34" charset="0"/>
              </a:rPr>
              <a:t> 2025 TASB, Inc. All rights reserved.</a:t>
            </a:r>
            <a:endParaRPr lang="en-US" sz="9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2744301D-3ED6-6748-9972-338B026FCEE2}"/>
              </a:ext>
            </a:extLst>
          </p:cNvPr>
          <p:cNvSpPr txBox="1"/>
          <p:nvPr userDrawn="1"/>
        </p:nvSpPr>
        <p:spPr>
          <a:xfrm>
            <a:off x="7017209" y="5114481"/>
            <a:ext cx="4860234" cy="738664"/>
          </a:xfrm>
          <a:prstGeom prst="rect">
            <a:avLst/>
          </a:prstGeom>
          <a:noFill/>
        </p:spPr>
        <p:txBody>
          <a:bodyPr wrap="square" rtlCol="0">
            <a:spAutoFit/>
          </a:bodyPr>
          <a:lstStyle/>
          <a:p>
            <a:pPr algn="ctr"/>
            <a:r>
              <a:rPr lang="en-US" sz="2100" b="1" dirty="0">
                <a:solidFill>
                  <a:schemeClr val="bg1"/>
                </a:solidFill>
                <a:latin typeface="Verdana" panose="020B0604030504040204" pitchFamily="34" charset="0"/>
                <a:ea typeface="Verdana" panose="020B0604030504040204" pitchFamily="34" charset="0"/>
                <a:cs typeface="Verdana" panose="020B0604030504040204" pitchFamily="34" charset="0"/>
              </a:rPr>
              <a:t>Use your smartphone and scan </a:t>
            </a:r>
            <a:r>
              <a:rPr lang="en-US" sz="2100" b="1" spc="0" baseline="0" dirty="0">
                <a:solidFill>
                  <a:schemeClr val="bg1"/>
                </a:solidFill>
                <a:latin typeface="Verdana" panose="020B0604030504040204" pitchFamily="34" charset="0"/>
                <a:ea typeface="Verdana" panose="020B0604030504040204" pitchFamily="34" charset="0"/>
                <a:cs typeface="Verdana" panose="020B0604030504040204" pitchFamily="34" charset="0"/>
              </a:rPr>
              <a:t>the code to report your CEC!</a:t>
            </a:r>
          </a:p>
        </p:txBody>
      </p:sp>
      <p:sp>
        <p:nvSpPr>
          <p:cNvPr id="4" name="Rectangle 3">
            <a:extLst>
              <a:ext uri="{FF2B5EF4-FFF2-40B4-BE49-F238E27FC236}">
                <a16:creationId xmlns:a16="http://schemas.microsoft.com/office/drawing/2014/main" id="{A354D2ED-8D82-7B41-F60A-D5F27FA9F5F9}"/>
              </a:ext>
            </a:extLst>
          </p:cNvPr>
          <p:cNvSpPr/>
          <p:nvPr userDrawn="1"/>
        </p:nvSpPr>
        <p:spPr>
          <a:xfrm>
            <a:off x="7017209" y="254000"/>
            <a:ext cx="4860234" cy="478536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2C5C"/>
                </a:solidFill>
                <a:latin typeface="Verdana" panose="020B0604030504040204" pitchFamily="34" charset="0"/>
                <a:ea typeface="Verdana" panose="020B0604030504040204" pitchFamily="34" charset="0"/>
                <a:cs typeface="Verdana" panose="020B0604030504040204" pitchFamily="34" charset="0"/>
              </a:rPr>
              <a:t>Drop QR code here</a:t>
            </a:r>
          </a:p>
        </p:txBody>
      </p:sp>
      <p:pic>
        <p:nvPicPr>
          <p:cNvPr id="9" name="Graphic 8">
            <a:extLst>
              <a:ext uri="{FF2B5EF4-FFF2-40B4-BE49-F238E27FC236}">
                <a16:creationId xmlns:a16="http://schemas.microsoft.com/office/drawing/2014/main" id="{AF1C3499-D3AB-A89D-7669-2EBA012FB7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443" y="6285846"/>
            <a:ext cx="1498599" cy="378025"/>
          </a:xfrm>
          <a:prstGeom prst="rect">
            <a:avLst/>
          </a:prstGeom>
        </p:spPr>
      </p:pic>
    </p:spTree>
    <p:extLst>
      <p:ext uri="{BB962C8B-B14F-4D97-AF65-F5344CB8AC3E}">
        <p14:creationId xmlns:p14="http://schemas.microsoft.com/office/powerpoint/2010/main" val="2100383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8074-23C6-3096-AF58-8BC64CA8C814}"/>
              </a:ext>
            </a:extLst>
          </p:cNvPr>
          <p:cNvSpPr>
            <a:spLocks noGrp="1"/>
          </p:cNvSpPr>
          <p:nvPr>
            <p:ph type="title"/>
          </p:nvPr>
        </p:nvSpPr>
        <p:spPr>
          <a:xfrm>
            <a:off x="838200" y="890992"/>
            <a:ext cx="10977880" cy="799696"/>
          </a:xfrm>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ABF5E74-4BBB-A5F5-4FE0-32E1D842F4AD}"/>
              </a:ext>
            </a:extLst>
          </p:cNvPr>
          <p:cNvSpPr>
            <a:spLocks noGrp="1"/>
          </p:cNvSpPr>
          <p:nvPr>
            <p:ph idx="1"/>
          </p:nvPr>
        </p:nvSpPr>
        <p:spPr>
          <a:xfrm>
            <a:off x="838200" y="2021841"/>
            <a:ext cx="10977880" cy="36880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60CD2D96-3E9F-B861-2183-30621B6A78AA}"/>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D1C86A3F-9EA2-E1B7-5244-7A2FF0F3118A}"/>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5" name="TextBox 4">
            <a:extLst>
              <a:ext uri="{FF2B5EF4-FFF2-40B4-BE49-F238E27FC236}">
                <a16:creationId xmlns:a16="http://schemas.microsoft.com/office/drawing/2014/main" id="{29EF3D8B-2DC5-8A79-1EFE-B1FEC1FAA40A}"/>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85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08F3-D1B3-4A1E-731A-5AA64FB16B42}"/>
              </a:ext>
            </a:extLst>
          </p:cNvPr>
          <p:cNvSpPr>
            <a:spLocks noGrp="1"/>
          </p:cNvSpPr>
          <p:nvPr>
            <p:ph type="title"/>
          </p:nvPr>
        </p:nvSpPr>
        <p:spPr>
          <a:xfrm>
            <a:off x="838200" y="776288"/>
            <a:ext cx="10515600" cy="914400"/>
          </a:xfrm>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BB66E81-4480-A203-026E-CFFC7887B760}"/>
              </a:ext>
            </a:extLst>
          </p:cNvPr>
          <p:cNvSpPr>
            <a:spLocks noGrp="1"/>
          </p:cNvSpPr>
          <p:nvPr>
            <p:ph sz="half" idx="1"/>
          </p:nvPr>
        </p:nvSpPr>
        <p:spPr>
          <a:xfrm>
            <a:off x="838200" y="1844362"/>
            <a:ext cx="5684520" cy="3936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903E0-7566-7CC6-29DB-172FF8598FFC}"/>
              </a:ext>
            </a:extLst>
          </p:cNvPr>
          <p:cNvSpPr>
            <a:spLocks noGrp="1"/>
          </p:cNvSpPr>
          <p:nvPr>
            <p:ph sz="half" idx="2"/>
          </p:nvPr>
        </p:nvSpPr>
        <p:spPr>
          <a:xfrm>
            <a:off x="6172200" y="1844362"/>
            <a:ext cx="5684520" cy="3936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C41B10F3-1C1A-0DEE-ECF7-9A8633D474E9}"/>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0">
            <a:extLst>
              <a:ext uri="{FF2B5EF4-FFF2-40B4-BE49-F238E27FC236}">
                <a16:creationId xmlns:a16="http://schemas.microsoft.com/office/drawing/2014/main" id="{086BAF08-7FAD-3077-47DC-9CA3A2C98BCE}"/>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6" name="TextBox 5">
            <a:extLst>
              <a:ext uri="{FF2B5EF4-FFF2-40B4-BE49-F238E27FC236}">
                <a16:creationId xmlns:a16="http://schemas.microsoft.com/office/drawing/2014/main" id="{223D2F9F-4938-4B1D-A11C-77D3438D6FE0}"/>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47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4E5B-56F3-85B8-EC31-DE5A5E694C49}"/>
              </a:ext>
            </a:extLst>
          </p:cNvPr>
          <p:cNvSpPr>
            <a:spLocks noGrp="1"/>
          </p:cNvSpPr>
          <p:nvPr>
            <p:ph type="title"/>
          </p:nvPr>
        </p:nvSpPr>
        <p:spPr>
          <a:xfrm>
            <a:off x="838200" y="578485"/>
            <a:ext cx="10515600" cy="1325563"/>
          </a:xfrm>
        </p:spPr>
        <p:txBody>
          <a:bodyPr/>
          <a:lstStyle>
            <a:lvl1pPr>
              <a:defRPr b="1"/>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E82EAA9D-F750-9687-1111-17053158FE68}"/>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0">
            <a:extLst>
              <a:ext uri="{FF2B5EF4-FFF2-40B4-BE49-F238E27FC236}">
                <a16:creationId xmlns:a16="http://schemas.microsoft.com/office/drawing/2014/main" id="{6FD84095-B56B-7BB9-7DE9-848FDB8AF8D3}"/>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4" name="TextBox 3">
            <a:extLst>
              <a:ext uri="{FF2B5EF4-FFF2-40B4-BE49-F238E27FC236}">
                <a16:creationId xmlns:a16="http://schemas.microsoft.com/office/drawing/2014/main" id="{FECE21DC-3984-CCE3-36DC-8079E05CB190}"/>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62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CC261B-3433-5F33-72D5-40C2A5A9E759}"/>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0">
            <a:extLst>
              <a:ext uri="{FF2B5EF4-FFF2-40B4-BE49-F238E27FC236}">
                <a16:creationId xmlns:a16="http://schemas.microsoft.com/office/drawing/2014/main" id="{FB6756B1-905A-7406-357D-68DFE99D4370}"/>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3" name="TextBox 2">
            <a:extLst>
              <a:ext uri="{FF2B5EF4-FFF2-40B4-BE49-F238E27FC236}">
                <a16:creationId xmlns:a16="http://schemas.microsoft.com/office/drawing/2014/main" id="{BE61E81F-8E9C-35BC-1928-AD086D8FD38F}"/>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5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505A-14D7-4670-5C10-9DE9D8596458}"/>
              </a:ext>
            </a:extLst>
          </p:cNvPr>
          <p:cNvSpPr>
            <a:spLocks noGrp="1"/>
          </p:cNvSpPr>
          <p:nvPr>
            <p:ph type="title"/>
          </p:nvPr>
        </p:nvSpPr>
        <p:spPr>
          <a:xfrm>
            <a:off x="839788" y="680720"/>
            <a:ext cx="3932237" cy="1376680"/>
          </a:xfrm>
        </p:spPr>
        <p:txBody>
          <a:bodyPr anchor="t"/>
          <a:lstStyle>
            <a:lvl1pPr>
              <a:defRPr sz="3200"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4C68A6-6E19-86FC-148A-F6092FE2DEE0}"/>
              </a:ext>
            </a:extLst>
          </p:cNvPr>
          <p:cNvSpPr>
            <a:spLocks noGrp="1"/>
          </p:cNvSpPr>
          <p:nvPr>
            <p:ph idx="1"/>
          </p:nvPr>
        </p:nvSpPr>
        <p:spPr>
          <a:xfrm>
            <a:off x="5415280" y="680719"/>
            <a:ext cx="6458268" cy="50591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11FF9-A2A8-7C2F-8E37-623860083EBF}"/>
              </a:ext>
            </a:extLst>
          </p:cNvPr>
          <p:cNvSpPr>
            <a:spLocks noGrp="1"/>
          </p:cNvSpPr>
          <p:nvPr>
            <p:ph type="body" sz="half" idx="2"/>
          </p:nvPr>
        </p:nvSpPr>
        <p:spPr>
          <a:xfrm>
            <a:off x="839788" y="2261149"/>
            <a:ext cx="3932237" cy="3478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6F00FC6-1542-61C1-6B58-10F41CBA75B5}"/>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0">
            <a:extLst>
              <a:ext uri="{FF2B5EF4-FFF2-40B4-BE49-F238E27FC236}">
                <a16:creationId xmlns:a16="http://schemas.microsoft.com/office/drawing/2014/main" id="{4B277826-7880-1331-C817-EC88F08C1A70}"/>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cxnSp>
        <p:nvCxnSpPr>
          <p:cNvPr id="10" name="Straight Connector 9">
            <a:extLst>
              <a:ext uri="{FF2B5EF4-FFF2-40B4-BE49-F238E27FC236}">
                <a16:creationId xmlns:a16="http://schemas.microsoft.com/office/drawing/2014/main" id="{C03F9219-9847-4D2F-2E74-2862131F8D02}"/>
              </a:ext>
            </a:extLst>
          </p:cNvPr>
          <p:cNvCxnSpPr>
            <a:cxnSpLocks/>
          </p:cNvCxnSpPr>
          <p:nvPr userDrawn="1"/>
        </p:nvCxnSpPr>
        <p:spPr>
          <a:xfrm flipV="1">
            <a:off x="685800" y="2261149"/>
            <a:ext cx="0" cy="3478702"/>
          </a:xfrm>
          <a:prstGeom prst="line">
            <a:avLst/>
          </a:prstGeom>
          <a:ln w="28575">
            <a:solidFill>
              <a:srgbClr val="007CC2"/>
            </a:solidFill>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2C197520-B276-D3DE-6C7C-96273356BC5E}"/>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496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368CC2E-658B-E3BD-EA86-7A4ABD83E2FA}"/>
              </a:ext>
            </a:extLst>
          </p:cNvPr>
          <p:cNvSpPr>
            <a:spLocks noGrp="1"/>
          </p:cNvSpPr>
          <p:nvPr>
            <p:ph type="pic" idx="1"/>
          </p:nvPr>
        </p:nvSpPr>
        <p:spPr>
          <a:xfrm>
            <a:off x="5183188" y="680720"/>
            <a:ext cx="6541452" cy="5049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2F4FF8AE-C126-3668-606B-3306B814B185}"/>
              </a:ext>
            </a:extLst>
          </p:cNvPr>
          <p:cNvSpPr/>
          <p:nvPr userDrawn="1"/>
        </p:nvSpPr>
        <p:spPr>
          <a:xfrm>
            <a:off x="685801" y="12554"/>
            <a:ext cx="2209800" cy="335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0">
            <a:extLst>
              <a:ext uri="{FF2B5EF4-FFF2-40B4-BE49-F238E27FC236}">
                <a16:creationId xmlns:a16="http://schemas.microsoft.com/office/drawing/2014/main" id="{8202E748-5E42-CFC2-2010-422CF3825934}"/>
              </a:ext>
            </a:extLst>
          </p:cNvPr>
          <p:cNvSpPr>
            <a:spLocks noGrp="1"/>
          </p:cNvSpPr>
          <p:nvPr>
            <p:ph type="body" sz="quarter" idx="10" hasCustomPrompt="1"/>
          </p:nvPr>
        </p:nvSpPr>
        <p:spPr>
          <a:xfrm>
            <a:off x="848360" y="61781"/>
            <a:ext cx="1925638" cy="261937"/>
          </a:xfrm>
        </p:spPr>
        <p:txBody>
          <a:bodyPr>
            <a:normAutofit/>
          </a:bodyPr>
          <a:lstStyle>
            <a:lvl1pPr marL="0" indent="0">
              <a:buNone/>
              <a:defRPr sz="1200">
                <a:solidFill>
                  <a:schemeClr val="bg1">
                    <a:lumMod val="65000"/>
                  </a:schemeClr>
                </a:solidFill>
              </a:defRPr>
            </a:lvl1pPr>
          </a:lstStyle>
          <a:p>
            <a:pPr lvl="0"/>
            <a:r>
              <a:rPr lang="en-US" dirty="0"/>
              <a:t>Slide Name</a:t>
            </a:r>
          </a:p>
        </p:txBody>
      </p:sp>
      <p:sp>
        <p:nvSpPr>
          <p:cNvPr id="10" name="Title 1">
            <a:extLst>
              <a:ext uri="{FF2B5EF4-FFF2-40B4-BE49-F238E27FC236}">
                <a16:creationId xmlns:a16="http://schemas.microsoft.com/office/drawing/2014/main" id="{1349737B-82EF-FADD-4D39-DE4143D7DFCC}"/>
              </a:ext>
            </a:extLst>
          </p:cNvPr>
          <p:cNvSpPr>
            <a:spLocks noGrp="1"/>
          </p:cNvSpPr>
          <p:nvPr>
            <p:ph type="title"/>
          </p:nvPr>
        </p:nvSpPr>
        <p:spPr>
          <a:xfrm>
            <a:off x="839788" y="680720"/>
            <a:ext cx="3932237" cy="1376680"/>
          </a:xfrm>
        </p:spPr>
        <p:txBody>
          <a:bodyPr anchor="t"/>
          <a:lstStyle>
            <a:lvl1pPr>
              <a:defRPr sz="3200" b="1"/>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33BFA25-9F48-E119-3C64-3713242B5250}"/>
              </a:ext>
            </a:extLst>
          </p:cNvPr>
          <p:cNvSpPr>
            <a:spLocks noGrp="1"/>
          </p:cNvSpPr>
          <p:nvPr>
            <p:ph type="body" sz="half" idx="2"/>
          </p:nvPr>
        </p:nvSpPr>
        <p:spPr>
          <a:xfrm>
            <a:off x="839788" y="2261149"/>
            <a:ext cx="3932237" cy="3478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2" name="Straight Connector 11">
            <a:extLst>
              <a:ext uri="{FF2B5EF4-FFF2-40B4-BE49-F238E27FC236}">
                <a16:creationId xmlns:a16="http://schemas.microsoft.com/office/drawing/2014/main" id="{68499B0D-145B-E7EB-60EB-E523BFEE3764}"/>
              </a:ext>
            </a:extLst>
          </p:cNvPr>
          <p:cNvCxnSpPr>
            <a:cxnSpLocks/>
          </p:cNvCxnSpPr>
          <p:nvPr userDrawn="1"/>
        </p:nvCxnSpPr>
        <p:spPr>
          <a:xfrm flipV="1">
            <a:off x="685800" y="2261149"/>
            <a:ext cx="0" cy="3478702"/>
          </a:xfrm>
          <a:prstGeom prst="line">
            <a:avLst/>
          </a:prstGeom>
          <a:ln w="28575">
            <a:solidFill>
              <a:srgbClr val="007CC2"/>
            </a:solidFill>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E3758251-2EC3-CBF3-2643-2405967AC771}"/>
              </a:ext>
            </a:extLst>
          </p:cNvPr>
          <p:cNvSpPr txBox="1"/>
          <p:nvPr userDrawn="1"/>
        </p:nvSpPr>
        <p:spPr>
          <a:xfrm>
            <a:off x="9265920" y="6510874"/>
            <a:ext cx="2740522" cy="215444"/>
          </a:xfrm>
          <a:prstGeom prst="rect">
            <a:avLst/>
          </a:prstGeom>
          <a:noFill/>
        </p:spPr>
        <p:txBody>
          <a:bodyPr wrap="square" rtlCol="0">
            <a:spAutoFit/>
          </a:bodyPr>
          <a:lstStyle/>
          <a:p>
            <a:pPr algn="r"/>
            <a:r>
              <a:rPr lang="en-US" sz="800" dirty="0">
                <a:solidFill>
                  <a:schemeClr val="tx1"/>
                </a:solidFill>
                <a:latin typeface="Arial" panose="020B0604020202020204" pitchFamily="34" charset="0"/>
                <a:cs typeface="Arial" panose="020B0604020202020204" pitchFamily="34" charset="0"/>
              </a:rPr>
              <a:t>©</a:t>
            </a:r>
            <a:r>
              <a:rPr lang="en-US" sz="800" baseline="0" dirty="0">
                <a:solidFill>
                  <a:schemeClr val="tx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2024 TASB, Inc. All rights reserved</a:t>
            </a:r>
            <a:r>
              <a:rPr lang="en-US" sz="800" baseline="0" dirty="0">
                <a:solidFill>
                  <a:schemeClr val="tx1"/>
                </a:solidFill>
                <a:latin typeface="Arial" panose="020B0604020202020204" pitchFamily="34" charset="0"/>
                <a:cs typeface="Arial" panose="020B0604020202020204" pitchFamily="34" charset="0"/>
              </a:rPr>
              <a:t>.</a:t>
            </a:r>
            <a:endParaRPr 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679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sv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sv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C414D-AFFA-6F45-DFA8-E938E3BA9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BA7FA7-E183-257D-B66D-24081BA1DB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EAC8A96-91E9-A6E2-F077-6AABB20776A8}"/>
              </a:ext>
            </a:extLst>
          </p:cNvPr>
          <p:cNvSpPr/>
          <p:nvPr userDrawn="1"/>
        </p:nvSpPr>
        <p:spPr>
          <a:xfrm>
            <a:off x="0" y="5943600"/>
            <a:ext cx="12192000"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8C9E1608-56F7-BEDB-7124-A8D55F676E2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9444" y="6223581"/>
            <a:ext cx="1498600" cy="378025"/>
          </a:xfrm>
          <a:prstGeom prst="rect">
            <a:avLst/>
          </a:prstGeom>
        </p:spPr>
      </p:pic>
    </p:spTree>
    <p:extLst>
      <p:ext uri="{BB962C8B-B14F-4D97-AF65-F5344CB8AC3E}">
        <p14:creationId xmlns:p14="http://schemas.microsoft.com/office/powerpoint/2010/main" val="563038488"/>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1" r:id="rId3"/>
    <p:sldLayoutId id="2147483650" r:id="rId4"/>
    <p:sldLayoutId id="2147483652" r:id="rId5"/>
    <p:sldLayoutId id="2147483654" r:id="rId6"/>
    <p:sldLayoutId id="2147483655" r:id="rId7"/>
    <p:sldLayoutId id="2147483656" r:id="rId8"/>
    <p:sldLayoutId id="2147483657" r:id="rId9"/>
    <p:sldLayoutId id="2147483658"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528" userDrawn="1">
          <p15:clr>
            <a:srgbClr val="F26B43"/>
          </p15:clr>
        </p15:guide>
        <p15:guide id="3"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C414D-AFFA-6F45-DFA8-E938E3BA9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BA7FA7-E183-257D-B66D-24081BA1DB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EAC8A96-91E9-A6E2-F077-6AABB20776A8}"/>
              </a:ext>
            </a:extLst>
          </p:cNvPr>
          <p:cNvSpPr/>
          <p:nvPr userDrawn="1"/>
        </p:nvSpPr>
        <p:spPr>
          <a:xfrm>
            <a:off x="0" y="5943600"/>
            <a:ext cx="12192000"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87A225C2-1AAB-0328-DADA-263D4ED512B0}"/>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09444" y="6223581"/>
            <a:ext cx="1498600" cy="378025"/>
          </a:xfrm>
          <a:prstGeom prst="rect">
            <a:avLst/>
          </a:prstGeom>
        </p:spPr>
      </p:pic>
    </p:spTree>
    <p:extLst>
      <p:ext uri="{BB962C8B-B14F-4D97-AF65-F5344CB8AC3E}">
        <p14:creationId xmlns:p14="http://schemas.microsoft.com/office/powerpoint/2010/main" val="51135251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528" userDrawn="1">
          <p15:clr>
            <a:srgbClr val="F26B43"/>
          </p15:clr>
        </p15:guide>
        <p15:guide id="3"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C414D-AFFA-6F45-DFA8-E938E3BA9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BA7FA7-E183-257D-B66D-24081BA1DB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EAC8A96-91E9-A6E2-F077-6AABB20776A8}"/>
              </a:ext>
            </a:extLst>
          </p:cNvPr>
          <p:cNvSpPr/>
          <p:nvPr userDrawn="1"/>
        </p:nvSpPr>
        <p:spPr>
          <a:xfrm>
            <a:off x="0" y="5943600"/>
            <a:ext cx="12192000"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4B24929-47A7-5656-08D5-931E7F7D3E8C}"/>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9444" y="6223581"/>
            <a:ext cx="1498600" cy="378025"/>
          </a:xfrm>
          <a:prstGeom prst="rect">
            <a:avLst/>
          </a:prstGeom>
        </p:spPr>
      </p:pic>
    </p:spTree>
    <p:extLst>
      <p:ext uri="{BB962C8B-B14F-4D97-AF65-F5344CB8AC3E}">
        <p14:creationId xmlns:p14="http://schemas.microsoft.com/office/powerpoint/2010/main" val="1076167663"/>
      </p:ext>
    </p:extLst>
  </p:cSld>
  <p:clrMap bg1="lt1" tx1="dk1" bg2="lt2" tx2="dk2" accent1="accent1" accent2="accent2" accent3="accent3" accent4="accent4" accent5="accent5" accent6="accent6" hlink="hlink" folHlink="folHlink"/>
  <p:sldLayoutIdLst>
    <p:sldLayoutId id="2147483660" r:id="rId1"/>
    <p:sldLayoutId id="214748368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528" userDrawn="1">
          <p15:clr>
            <a:srgbClr val="F26B43"/>
          </p15:clr>
        </p15:guide>
        <p15:guide id="3"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082181"/>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32" indent="-285744" algn="l" defTabSz="457189" rtl="0" eaLnBrk="1" latinLnBrk="0" hangingPunct="1">
        <a:spcBef>
          <a:spcPct val="20000"/>
        </a:spcBef>
        <a:buFont typeface="Wingdings" panose="05000000000000000000" pitchFamily="2" charset="2"/>
        <a:buChar char="§"/>
        <a:defRPr sz="2800" kern="1200">
          <a:solidFill>
            <a:schemeClr val="tx1"/>
          </a:solidFill>
          <a:latin typeface="Segoe UI" panose="020B0502040204020203" pitchFamily="34" charset="0"/>
          <a:ea typeface="+mn-ea"/>
          <a:cs typeface="Segoe UI" panose="020B0502040204020203" pitchFamily="34" charset="0"/>
        </a:defRPr>
      </a:lvl2pPr>
      <a:lvl3pPr marL="1142971" indent="-228594" algn="l" defTabSz="457189" rtl="0" eaLnBrk="1" latinLnBrk="0" hangingPunct="1">
        <a:spcBef>
          <a:spcPct val="20000"/>
        </a:spcBef>
        <a:buFont typeface="Arial"/>
        <a:buChar char="•"/>
        <a:defRPr sz="2400" kern="1200">
          <a:solidFill>
            <a:schemeClr val="tx1"/>
          </a:solidFill>
          <a:latin typeface="Segoe UI" panose="020B0502040204020203" pitchFamily="34" charset="0"/>
          <a:ea typeface="+mn-ea"/>
          <a:cs typeface="Segoe UI" panose="020B0502040204020203" pitchFamily="34" charset="0"/>
        </a:defRPr>
      </a:lvl3pPr>
      <a:lvl4pPr marL="1600160" indent="-228594" algn="l" defTabSz="457189" rtl="0" eaLnBrk="1" latinLnBrk="0" hangingPunct="1">
        <a:spcBef>
          <a:spcPct val="20000"/>
        </a:spcBef>
        <a:buFont typeface="Arial"/>
        <a:buChar char="–"/>
        <a:defRPr sz="2000" kern="1200">
          <a:solidFill>
            <a:schemeClr val="tx1"/>
          </a:solidFill>
          <a:latin typeface="Segoe UI" panose="020B0502040204020203" pitchFamily="34" charset="0"/>
          <a:ea typeface="+mn-ea"/>
          <a:cs typeface="Segoe UI" panose="020B0502040204020203" pitchFamily="34" charset="0"/>
        </a:defRPr>
      </a:lvl4pPr>
      <a:lvl5pPr marL="2057349" indent="-228594" algn="l" defTabSz="457189" rtl="0" eaLnBrk="1" latinLnBrk="0" hangingPunct="1">
        <a:spcBef>
          <a:spcPct val="20000"/>
        </a:spcBef>
        <a:buFont typeface="Arial"/>
        <a:buChar char="»"/>
        <a:defRPr sz="2000" kern="1200">
          <a:solidFill>
            <a:schemeClr val="tx1"/>
          </a:solidFill>
          <a:latin typeface="Segoe UI" panose="020B0502040204020203" pitchFamily="34" charset="0"/>
          <a:ea typeface="+mn-ea"/>
          <a:cs typeface="Segoe UI" panose="020B0502040204020203"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A92C17-7CEC-0719-3E94-21A544428B79}"/>
              </a:ext>
            </a:extLst>
          </p:cNvPr>
          <p:cNvPicPr>
            <a:picLocks noChangeAspect="1"/>
          </p:cNvPicPr>
          <p:nvPr/>
        </p:nvPicPr>
        <p:blipFill>
          <a:blip r:embed="rId3"/>
          <a:stretch>
            <a:fillRect/>
          </a:stretch>
        </p:blipFill>
        <p:spPr>
          <a:xfrm>
            <a:off x="0" y="0"/>
            <a:ext cx="13010044" cy="5934660"/>
          </a:xfrm>
          <a:prstGeom prst="rect">
            <a:avLst/>
          </a:prstGeom>
        </p:spPr>
      </p:pic>
      <p:sp>
        <p:nvSpPr>
          <p:cNvPr id="2" name="Title 1">
            <a:extLst>
              <a:ext uri="{FF2B5EF4-FFF2-40B4-BE49-F238E27FC236}">
                <a16:creationId xmlns:a16="http://schemas.microsoft.com/office/drawing/2014/main" id="{26C32D40-2766-539C-9A2F-670D475BF97E}"/>
              </a:ext>
            </a:extLst>
          </p:cNvPr>
          <p:cNvSpPr>
            <a:spLocks noGrp="1"/>
          </p:cNvSpPr>
          <p:nvPr>
            <p:ph type="ctrTitle"/>
          </p:nvPr>
        </p:nvSpPr>
        <p:spPr>
          <a:xfrm>
            <a:off x="472440" y="376078"/>
            <a:ext cx="9895840" cy="1655763"/>
          </a:xfrm>
        </p:spPr>
        <p:txBody>
          <a:bodyPr/>
          <a:lstStyle/>
          <a:p>
            <a:r>
              <a:rPr lang="en-US" dirty="0">
                <a:solidFill>
                  <a:schemeClr val="bg1"/>
                </a:solidFill>
              </a:rPr>
              <a:t>Legislative </a:t>
            </a:r>
            <a:br>
              <a:rPr lang="en-US" dirty="0">
                <a:solidFill>
                  <a:schemeClr val="bg1"/>
                </a:solidFill>
              </a:rPr>
            </a:br>
            <a:r>
              <a:rPr lang="en-US" dirty="0">
                <a:solidFill>
                  <a:schemeClr val="bg1"/>
                </a:solidFill>
              </a:rPr>
              <a:t>Update</a:t>
            </a:r>
          </a:p>
        </p:txBody>
      </p:sp>
      <p:sp>
        <p:nvSpPr>
          <p:cNvPr id="3" name="Subtitle 2">
            <a:extLst>
              <a:ext uri="{FF2B5EF4-FFF2-40B4-BE49-F238E27FC236}">
                <a16:creationId xmlns:a16="http://schemas.microsoft.com/office/drawing/2014/main" id="{D6313DD1-DCD2-5C48-C5DA-0DB88EEEB0F7}"/>
              </a:ext>
            </a:extLst>
          </p:cNvPr>
          <p:cNvSpPr>
            <a:spLocks noGrp="1"/>
          </p:cNvSpPr>
          <p:nvPr>
            <p:ph type="subTitle" idx="1"/>
          </p:nvPr>
        </p:nvSpPr>
        <p:spPr>
          <a:xfrm>
            <a:off x="583184" y="2619022"/>
            <a:ext cx="9144000" cy="1075154"/>
          </a:xfrm>
        </p:spPr>
        <p:txBody>
          <a:bodyPr/>
          <a:lstStyle/>
          <a:p>
            <a:r>
              <a:rPr lang="en-US" dirty="0">
                <a:solidFill>
                  <a:schemeClr val="bg1"/>
                </a:solidFill>
              </a:rPr>
              <a:t>May 21, 2025</a:t>
            </a:r>
          </a:p>
        </p:txBody>
      </p:sp>
      <p:sp>
        <p:nvSpPr>
          <p:cNvPr id="4" name="Text Placeholder 3">
            <a:extLst>
              <a:ext uri="{FF2B5EF4-FFF2-40B4-BE49-F238E27FC236}">
                <a16:creationId xmlns:a16="http://schemas.microsoft.com/office/drawing/2014/main" id="{CA53A0BA-7FFC-7448-BB5E-62EB96419DD2}"/>
              </a:ext>
            </a:extLst>
          </p:cNvPr>
          <p:cNvSpPr>
            <a:spLocks noGrp="1"/>
          </p:cNvSpPr>
          <p:nvPr>
            <p:ph type="body" sz="quarter" idx="10"/>
          </p:nvPr>
        </p:nvSpPr>
        <p:spPr/>
        <p:txBody>
          <a:bodyPr/>
          <a:lstStyle/>
          <a:p>
            <a:endParaRPr lang="en-US"/>
          </a:p>
        </p:txBody>
      </p:sp>
      <p:sp>
        <p:nvSpPr>
          <p:cNvPr id="5" name="TextBox 4">
            <a:extLst>
              <a:ext uri="{FF2B5EF4-FFF2-40B4-BE49-F238E27FC236}">
                <a16:creationId xmlns:a16="http://schemas.microsoft.com/office/drawing/2014/main" id="{B6C143E8-D99E-E1DE-A5F2-06C44C6B1B3A}"/>
              </a:ext>
            </a:extLst>
          </p:cNvPr>
          <p:cNvSpPr txBox="1"/>
          <p:nvPr/>
        </p:nvSpPr>
        <p:spPr>
          <a:xfrm>
            <a:off x="5702710" y="6086154"/>
            <a:ext cx="6204155" cy="461665"/>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This information is provided for educational purposes only to facilitate a general understanding of the law or other regulatory matter. This information is neither an exhaustive treatment on the subject nor is this intended to substitute for the advice of an attorney or other professional advisor. Consult with your attorney or professional advisor to apply these principles to specific fact situations.</a:t>
            </a:r>
          </a:p>
        </p:txBody>
      </p:sp>
      <p:sp>
        <p:nvSpPr>
          <p:cNvPr id="8" name="Title 1">
            <a:extLst>
              <a:ext uri="{FF2B5EF4-FFF2-40B4-BE49-F238E27FC236}">
                <a16:creationId xmlns:a16="http://schemas.microsoft.com/office/drawing/2014/main" id="{21F38D11-BFA9-FD14-F97E-8D50EDB4F2FE}"/>
              </a:ext>
            </a:extLst>
          </p:cNvPr>
          <p:cNvSpPr txBox="1">
            <a:spLocks/>
          </p:cNvSpPr>
          <p:nvPr/>
        </p:nvSpPr>
        <p:spPr>
          <a:xfrm>
            <a:off x="4090220" y="4443537"/>
            <a:ext cx="5732206" cy="1550008"/>
          </a:xfrm>
          <a:prstGeom prst="rect">
            <a:avLst/>
          </a:prstGeom>
        </p:spPr>
        <p:txBody>
          <a:bodyPr vert="horz" lIns="81626" tIns="40814" rIns="81626" bIns="40814" rtlCol="0" anchor="ctr">
            <a:noAutofit/>
          </a:bodyPr>
          <a:lstStyle>
            <a:lvl1pPr algn="l" defTabSz="457200" rtl="0" eaLnBrk="1" latinLnBrk="0" hangingPunct="1">
              <a:spcBef>
                <a:spcPct val="0"/>
              </a:spcBef>
              <a:buNone/>
              <a:defRPr sz="4000" kern="1200">
                <a:solidFill>
                  <a:srgbClr val="042454"/>
                </a:solidFill>
                <a:latin typeface="+mj-lt"/>
                <a:ea typeface="+mj-ea"/>
                <a:cs typeface="+mj-cs"/>
              </a:defRPr>
            </a:lvl1pPr>
          </a:lstStyle>
          <a:p>
            <a:endParaRPr lang="en-US" sz="1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02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428DF-4B2E-BE1C-DC38-0C9927F0B8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154A0-44CB-6768-8C37-38829FD2DDA2}"/>
              </a:ext>
            </a:extLst>
          </p:cNvPr>
          <p:cNvSpPr>
            <a:spLocks noGrp="1"/>
          </p:cNvSpPr>
          <p:nvPr>
            <p:ph type="title"/>
          </p:nvPr>
        </p:nvSpPr>
        <p:spPr/>
        <p:txBody>
          <a:bodyPr/>
          <a:lstStyle/>
          <a:p>
            <a:r>
              <a:rPr lang="en-US" b="1" dirty="0"/>
              <a:t>ESA voucher bill</a:t>
            </a:r>
          </a:p>
        </p:txBody>
      </p:sp>
      <p:sp>
        <p:nvSpPr>
          <p:cNvPr id="3" name="Content Placeholder 2">
            <a:extLst>
              <a:ext uri="{FF2B5EF4-FFF2-40B4-BE49-F238E27FC236}">
                <a16:creationId xmlns:a16="http://schemas.microsoft.com/office/drawing/2014/main" id="{69A5ABAF-5EDD-699D-30DE-6EE1370DB492}"/>
              </a:ext>
            </a:extLst>
          </p:cNvPr>
          <p:cNvSpPr>
            <a:spLocks noGrp="1"/>
          </p:cNvSpPr>
          <p:nvPr>
            <p:ph idx="1"/>
          </p:nvPr>
        </p:nvSpPr>
        <p:spPr/>
        <p:txBody>
          <a:bodyPr>
            <a:normAutofit/>
          </a:bodyPr>
          <a:lstStyle/>
          <a:p>
            <a:pPr marL="0" indent="0">
              <a:buNone/>
            </a:pPr>
            <a:r>
              <a:rPr lang="en-US" sz="3200" dirty="0"/>
              <a:t>Amendments in final bill signed 5/3: </a:t>
            </a:r>
          </a:p>
          <a:p>
            <a:pPr lvl="1"/>
            <a:r>
              <a:rPr lang="en-US" sz="2800" dirty="0"/>
              <a:t>Caps ESA program to $1 billion for first biennium</a:t>
            </a:r>
          </a:p>
          <a:p>
            <a:pPr lvl="1"/>
            <a:r>
              <a:rPr lang="en-US" sz="2800" dirty="0"/>
              <a:t>Limits ESA funding for students without disabilities or from non-low-income households to 20% until after 2026-27 school year</a:t>
            </a:r>
          </a:p>
          <a:p>
            <a:pPr lvl="1"/>
            <a:r>
              <a:rPr lang="en-US" sz="2800" dirty="0"/>
              <a:t>Requires students to be U.S. citizens or lawfully admitted to the U.S. to be eligible for the program</a:t>
            </a:r>
          </a:p>
          <a:p>
            <a:pPr lvl="1"/>
            <a:r>
              <a:rPr lang="en-US" sz="2800" dirty="0"/>
              <a:t>Excludes from accountability students returning to school districts in the middle of the year after using an ESA</a:t>
            </a:r>
          </a:p>
          <a:p>
            <a:endParaRPr lang="en-US" sz="3200" dirty="0"/>
          </a:p>
        </p:txBody>
      </p:sp>
    </p:spTree>
    <p:extLst>
      <p:ext uri="{BB962C8B-B14F-4D97-AF65-F5344CB8AC3E}">
        <p14:creationId xmlns:p14="http://schemas.microsoft.com/office/powerpoint/2010/main" val="280114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8936-885E-8024-B636-6EC43803D5B8}"/>
              </a:ext>
            </a:extLst>
          </p:cNvPr>
          <p:cNvSpPr>
            <a:spLocks noGrp="1"/>
          </p:cNvSpPr>
          <p:nvPr>
            <p:ph type="title"/>
          </p:nvPr>
        </p:nvSpPr>
        <p:spPr/>
        <p:txBody>
          <a:bodyPr/>
          <a:lstStyle/>
          <a:p>
            <a:r>
              <a:rPr lang="en-US" dirty="0"/>
              <a:t>HB 4 – Accountability and Assessments</a:t>
            </a:r>
          </a:p>
        </p:txBody>
      </p:sp>
      <p:sp>
        <p:nvSpPr>
          <p:cNvPr id="3" name="Content Placeholder 2">
            <a:extLst>
              <a:ext uri="{FF2B5EF4-FFF2-40B4-BE49-F238E27FC236}">
                <a16:creationId xmlns:a16="http://schemas.microsoft.com/office/drawing/2014/main" id="{5E81F545-1402-F772-93A2-E6F0EE88D4FE}"/>
              </a:ext>
            </a:extLst>
          </p:cNvPr>
          <p:cNvSpPr>
            <a:spLocks noGrp="1"/>
          </p:cNvSpPr>
          <p:nvPr>
            <p:ph idx="1"/>
          </p:nvPr>
        </p:nvSpPr>
        <p:spPr/>
        <p:txBody>
          <a:bodyPr/>
          <a:lstStyle/>
          <a:p>
            <a:r>
              <a:rPr lang="en-US" sz="3200" dirty="0"/>
              <a:t>Eliminates STAAR</a:t>
            </a:r>
          </a:p>
          <a:p>
            <a:r>
              <a:rPr lang="en-US" sz="3200" dirty="0"/>
              <a:t>Through-year testing of only federally mandated tests</a:t>
            </a:r>
          </a:p>
          <a:p>
            <a:r>
              <a:rPr lang="en-US" sz="3200" dirty="0"/>
              <a:t>Adds indicators for grades 3-8</a:t>
            </a:r>
          </a:p>
          <a:p>
            <a:r>
              <a:rPr lang="en-US" sz="3200" dirty="0"/>
              <a:t>Allows for writing portfolios</a:t>
            </a:r>
          </a:p>
          <a:p>
            <a:r>
              <a:rPr lang="en-US" sz="3200" dirty="0"/>
              <a:t>Grace period for schools facing sanctions after pause</a:t>
            </a:r>
          </a:p>
          <a:p>
            <a:endParaRPr lang="en-US" dirty="0"/>
          </a:p>
        </p:txBody>
      </p:sp>
    </p:spTree>
    <p:extLst>
      <p:ext uri="{BB962C8B-B14F-4D97-AF65-F5344CB8AC3E}">
        <p14:creationId xmlns:p14="http://schemas.microsoft.com/office/powerpoint/2010/main" val="52669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A46FC-ABFF-E663-86D5-429F9F986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8B3BD-7E3B-1205-A511-7B4CB78CE6E0}"/>
              </a:ext>
            </a:extLst>
          </p:cNvPr>
          <p:cNvSpPr>
            <a:spLocks noGrp="1"/>
          </p:cNvSpPr>
          <p:nvPr>
            <p:ph type="title"/>
          </p:nvPr>
        </p:nvSpPr>
        <p:spPr/>
        <p:txBody>
          <a:bodyPr/>
          <a:lstStyle/>
          <a:p>
            <a:r>
              <a:rPr lang="en-US" b="1" dirty="0"/>
              <a:t>Senate Priority Bills</a:t>
            </a:r>
          </a:p>
        </p:txBody>
      </p:sp>
      <p:sp>
        <p:nvSpPr>
          <p:cNvPr id="3" name="Content Placeholder 2">
            <a:extLst>
              <a:ext uri="{FF2B5EF4-FFF2-40B4-BE49-F238E27FC236}">
                <a16:creationId xmlns:a16="http://schemas.microsoft.com/office/drawing/2014/main" id="{BFB5EBA8-8F32-2C7A-880C-B5F50298D117}"/>
              </a:ext>
            </a:extLst>
          </p:cNvPr>
          <p:cNvSpPr>
            <a:spLocks noGrp="1"/>
          </p:cNvSpPr>
          <p:nvPr>
            <p:ph idx="1"/>
          </p:nvPr>
        </p:nvSpPr>
        <p:spPr>
          <a:xfrm>
            <a:off x="838200" y="1825625"/>
            <a:ext cx="10515600" cy="4351338"/>
          </a:xfrm>
        </p:spPr>
        <p:txBody>
          <a:bodyPr>
            <a:normAutofit/>
          </a:bodyPr>
          <a:lstStyle/>
          <a:p>
            <a:r>
              <a:rPr lang="en-US" dirty="0"/>
              <a:t>SB 4 (Bettencourt) – Increases homestead exemption from $100k to $140k</a:t>
            </a:r>
          </a:p>
          <a:p>
            <a:endParaRPr lang="en-US" dirty="0"/>
          </a:p>
          <a:p>
            <a:r>
              <a:rPr lang="en-US" dirty="0"/>
              <a:t>SB 10 (King) – Requires schools to display 10 Commandments</a:t>
            </a:r>
          </a:p>
          <a:p>
            <a:endParaRPr lang="en-US" dirty="0"/>
          </a:p>
          <a:p>
            <a:r>
              <a:rPr lang="en-US" dirty="0"/>
              <a:t>SB 11 (Middleton) – Allows school boards to adopt a policy requiring all campus to provide a period of prayer and reading of religious texts</a:t>
            </a:r>
          </a:p>
          <a:p>
            <a:pPr marL="0" indent="0">
              <a:buNone/>
            </a:pPr>
            <a:endParaRPr lang="en-US" dirty="0"/>
          </a:p>
        </p:txBody>
      </p:sp>
    </p:spTree>
    <p:extLst>
      <p:ext uri="{BB962C8B-B14F-4D97-AF65-F5344CB8AC3E}">
        <p14:creationId xmlns:p14="http://schemas.microsoft.com/office/powerpoint/2010/main" val="386981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FAB8B-C723-86C9-615E-4525C8108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5BF46-BC2F-F17A-4E76-73F7BC390E67}"/>
              </a:ext>
            </a:extLst>
          </p:cNvPr>
          <p:cNvSpPr>
            <a:spLocks noGrp="1"/>
          </p:cNvSpPr>
          <p:nvPr>
            <p:ph type="title"/>
          </p:nvPr>
        </p:nvSpPr>
        <p:spPr/>
        <p:txBody>
          <a:bodyPr/>
          <a:lstStyle/>
          <a:p>
            <a:r>
              <a:rPr lang="en-US" b="1" dirty="0"/>
              <a:t>Senate Priority Bills</a:t>
            </a:r>
          </a:p>
        </p:txBody>
      </p:sp>
      <p:sp>
        <p:nvSpPr>
          <p:cNvPr id="3" name="Content Placeholder 2">
            <a:extLst>
              <a:ext uri="{FF2B5EF4-FFF2-40B4-BE49-F238E27FC236}">
                <a16:creationId xmlns:a16="http://schemas.microsoft.com/office/drawing/2014/main" id="{B8FCC9D9-0238-E5A2-BB87-413626DDCF53}"/>
              </a:ext>
            </a:extLst>
          </p:cNvPr>
          <p:cNvSpPr>
            <a:spLocks noGrp="1"/>
          </p:cNvSpPr>
          <p:nvPr>
            <p:ph idx="1"/>
          </p:nvPr>
        </p:nvSpPr>
        <p:spPr>
          <a:xfrm>
            <a:off x="838200" y="1825625"/>
            <a:ext cx="10515600" cy="4351338"/>
          </a:xfrm>
        </p:spPr>
        <p:txBody>
          <a:bodyPr>
            <a:normAutofit/>
          </a:bodyPr>
          <a:lstStyle/>
          <a:p>
            <a:pPr marL="0" indent="0">
              <a:buNone/>
            </a:pPr>
            <a:r>
              <a:rPr lang="en-US" dirty="0"/>
              <a:t>SB 12 (Creighton) – Parental Bill of Rights </a:t>
            </a:r>
          </a:p>
          <a:p>
            <a:pPr lvl="1"/>
            <a:r>
              <a:rPr lang="en-US" sz="2800" dirty="0"/>
              <a:t>allows for inter-district transfers</a:t>
            </a:r>
          </a:p>
          <a:p>
            <a:pPr lvl="1"/>
            <a:r>
              <a:rPr lang="en-US" sz="2800" dirty="0"/>
              <a:t>bans DEI activities K-12</a:t>
            </a:r>
          </a:p>
          <a:p>
            <a:pPr lvl="1"/>
            <a:r>
              <a:rPr lang="en-US" sz="2800" dirty="0"/>
              <a:t>reaffirms parental right to see instructional materials</a:t>
            </a:r>
          </a:p>
          <a:p>
            <a:pPr lvl="1"/>
            <a:r>
              <a:rPr lang="en-US" sz="2800" dirty="0"/>
              <a:t>prohibits schools from providing sexual orientation or gender identity instruction or guidance</a:t>
            </a:r>
          </a:p>
          <a:p>
            <a:pPr lvl="1"/>
            <a:r>
              <a:rPr lang="en-US" sz="2800" dirty="0"/>
              <a:t>makes several changes to grievance laws</a:t>
            </a:r>
          </a:p>
        </p:txBody>
      </p:sp>
    </p:spTree>
    <p:extLst>
      <p:ext uri="{BB962C8B-B14F-4D97-AF65-F5344CB8AC3E}">
        <p14:creationId xmlns:p14="http://schemas.microsoft.com/office/powerpoint/2010/main" val="284570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66A17-0E1B-BD81-E6C5-BB79F5519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FECD2C-1B03-D2CB-E16D-55CB9F99FD58}"/>
              </a:ext>
            </a:extLst>
          </p:cNvPr>
          <p:cNvSpPr>
            <a:spLocks noGrp="1"/>
          </p:cNvSpPr>
          <p:nvPr>
            <p:ph type="title"/>
          </p:nvPr>
        </p:nvSpPr>
        <p:spPr/>
        <p:txBody>
          <a:bodyPr/>
          <a:lstStyle/>
          <a:p>
            <a:r>
              <a:rPr lang="en-US" b="1" dirty="0"/>
              <a:t>Senate Priority Bills</a:t>
            </a:r>
          </a:p>
        </p:txBody>
      </p:sp>
      <p:sp>
        <p:nvSpPr>
          <p:cNvPr id="3" name="Content Placeholder 2">
            <a:extLst>
              <a:ext uri="{FF2B5EF4-FFF2-40B4-BE49-F238E27FC236}">
                <a16:creationId xmlns:a16="http://schemas.microsoft.com/office/drawing/2014/main" id="{11BD722C-D697-EDA5-DFFD-994C1E724D59}"/>
              </a:ext>
            </a:extLst>
          </p:cNvPr>
          <p:cNvSpPr>
            <a:spLocks noGrp="1"/>
          </p:cNvSpPr>
          <p:nvPr>
            <p:ph idx="1"/>
          </p:nvPr>
        </p:nvSpPr>
        <p:spPr>
          <a:xfrm>
            <a:off x="838200" y="1825625"/>
            <a:ext cx="10515600" cy="4351338"/>
          </a:xfrm>
        </p:spPr>
        <p:txBody>
          <a:bodyPr>
            <a:normAutofit/>
          </a:bodyPr>
          <a:lstStyle/>
          <a:p>
            <a:pPr marL="0" indent="0">
              <a:buNone/>
            </a:pPr>
            <a:r>
              <a:rPr lang="en-US" dirty="0"/>
              <a:t>SB 13 (Paxton)</a:t>
            </a:r>
          </a:p>
          <a:p>
            <a:pPr lvl="1"/>
            <a:r>
              <a:rPr lang="en-US" sz="2800" dirty="0"/>
              <a:t>requires parental access to library catalogs </a:t>
            </a:r>
          </a:p>
          <a:p>
            <a:pPr lvl="1"/>
            <a:r>
              <a:rPr lang="en-US" sz="2800" dirty="0"/>
              <a:t>mandates parents’ ability to limit student access</a:t>
            </a:r>
          </a:p>
          <a:p>
            <a:pPr lvl="1"/>
            <a:r>
              <a:rPr lang="en-US" sz="2800" dirty="0"/>
              <a:t>establishes local school library advisory councils</a:t>
            </a:r>
          </a:p>
          <a:p>
            <a:pPr lvl="1"/>
            <a:r>
              <a:rPr lang="en-US" sz="2800" dirty="0"/>
              <a:t>schools with online portals must allow parents to access students’ library records</a:t>
            </a:r>
          </a:p>
        </p:txBody>
      </p:sp>
    </p:spTree>
    <p:extLst>
      <p:ext uri="{BB962C8B-B14F-4D97-AF65-F5344CB8AC3E}">
        <p14:creationId xmlns:p14="http://schemas.microsoft.com/office/powerpoint/2010/main" val="34076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21EEF-3490-C284-A2A9-2B79741985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85F70-382C-9B2B-CE10-FBD1A3D9C603}"/>
              </a:ext>
            </a:extLst>
          </p:cNvPr>
          <p:cNvSpPr>
            <a:spLocks noGrp="1"/>
          </p:cNvSpPr>
          <p:nvPr>
            <p:ph type="title"/>
          </p:nvPr>
        </p:nvSpPr>
        <p:spPr/>
        <p:txBody>
          <a:bodyPr/>
          <a:lstStyle/>
          <a:p>
            <a:r>
              <a:rPr lang="en-US" b="1" dirty="0"/>
              <a:t>Senate Priority Bills</a:t>
            </a:r>
          </a:p>
        </p:txBody>
      </p:sp>
      <p:sp>
        <p:nvSpPr>
          <p:cNvPr id="3" name="Content Placeholder 2">
            <a:extLst>
              <a:ext uri="{FF2B5EF4-FFF2-40B4-BE49-F238E27FC236}">
                <a16:creationId xmlns:a16="http://schemas.microsoft.com/office/drawing/2014/main" id="{D7C4C292-8A00-7AAC-6EB2-1F821BC70FF4}"/>
              </a:ext>
            </a:extLst>
          </p:cNvPr>
          <p:cNvSpPr>
            <a:spLocks noGrp="1"/>
          </p:cNvSpPr>
          <p:nvPr>
            <p:ph idx="1"/>
          </p:nvPr>
        </p:nvSpPr>
        <p:spPr>
          <a:xfrm>
            <a:off x="838200" y="1825625"/>
            <a:ext cx="10515600" cy="4351338"/>
          </a:xfrm>
        </p:spPr>
        <p:txBody>
          <a:bodyPr>
            <a:normAutofit/>
          </a:bodyPr>
          <a:lstStyle/>
          <a:p>
            <a:pPr marL="0" indent="0">
              <a:buNone/>
            </a:pPr>
            <a:r>
              <a:rPr lang="en-US" dirty="0"/>
              <a:t>SB 19 (Middleton) – prohibits schools from hiring/contracting with lobbyists or joining associations who contract with lobbyists.</a:t>
            </a:r>
          </a:p>
        </p:txBody>
      </p:sp>
    </p:spTree>
    <p:extLst>
      <p:ext uri="{BB962C8B-B14F-4D97-AF65-F5344CB8AC3E}">
        <p14:creationId xmlns:p14="http://schemas.microsoft.com/office/powerpoint/2010/main" val="3812109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B0808-7645-952C-4074-723C8F497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61F6E-4515-8D72-EEBB-D337E5372176}"/>
              </a:ext>
            </a:extLst>
          </p:cNvPr>
          <p:cNvSpPr>
            <a:spLocks noGrp="1"/>
          </p:cNvSpPr>
          <p:nvPr>
            <p:ph type="title"/>
          </p:nvPr>
        </p:nvSpPr>
        <p:spPr/>
        <p:txBody>
          <a:bodyPr/>
          <a:lstStyle/>
          <a:p>
            <a:r>
              <a:rPr lang="en-US" b="1" dirty="0"/>
              <a:t>SB 26 (Creighton) – teacher pay bill</a:t>
            </a:r>
          </a:p>
        </p:txBody>
      </p:sp>
      <p:sp>
        <p:nvSpPr>
          <p:cNvPr id="3" name="Content Placeholder 2">
            <a:extLst>
              <a:ext uri="{FF2B5EF4-FFF2-40B4-BE49-F238E27FC236}">
                <a16:creationId xmlns:a16="http://schemas.microsoft.com/office/drawing/2014/main" id="{4F7CEEA5-0785-D99B-6949-2EE073077F94}"/>
              </a:ext>
            </a:extLst>
          </p:cNvPr>
          <p:cNvSpPr>
            <a:spLocks noGrp="1"/>
          </p:cNvSpPr>
          <p:nvPr>
            <p:ph idx="1"/>
          </p:nvPr>
        </p:nvSpPr>
        <p:spPr/>
        <p:txBody>
          <a:bodyPr>
            <a:normAutofit/>
          </a:bodyPr>
          <a:lstStyle/>
          <a:p>
            <a:r>
              <a:rPr lang="en-US" sz="3200" dirty="0"/>
              <a:t>Creates teacher retention allotment</a:t>
            </a:r>
          </a:p>
          <a:p>
            <a:pPr lvl="1"/>
            <a:r>
              <a:rPr lang="en-US" sz="2800" dirty="0"/>
              <a:t>$5k/$10k or $2,500/$5,500</a:t>
            </a:r>
          </a:p>
          <a:p>
            <a:r>
              <a:rPr lang="en-US" sz="3200" dirty="0"/>
              <a:t>Prekindergarten for teachers’ kids</a:t>
            </a:r>
          </a:p>
          <a:p>
            <a:r>
              <a:rPr lang="en-US" sz="3200" dirty="0"/>
              <a:t>Local teacher designation program</a:t>
            </a:r>
          </a:p>
          <a:p>
            <a:r>
              <a:rPr lang="en-US" sz="3200" dirty="0"/>
              <a:t>Increases to TIA</a:t>
            </a:r>
          </a:p>
          <a:p>
            <a:endParaRPr lang="en-US" sz="3200" dirty="0"/>
          </a:p>
        </p:txBody>
      </p:sp>
    </p:spTree>
    <p:extLst>
      <p:ext uri="{BB962C8B-B14F-4D97-AF65-F5344CB8AC3E}">
        <p14:creationId xmlns:p14="http://schemas.microsoft.com/office/powerpoint/2010/main" val="2964138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F3F19-A703-67ED-EA85-762188E0E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5F749-7657-15C9-BC9D-FE27B863F1F4}"/>
              </a:ext>
            </a:extLst>
          </p:cNvPr>
          <p:cNvSpPr>
            <a:spLocks noGrp="1"/>
          </p:cNvSpPr>
          <p:nvPr>
            <p:ph type="title"/>
          </p:nvPr>
        </p:nvSpPr>
        <p:spPr/>
        <p:txBody>
          <a:bodyPr/>
          <a:lstStyle/>
          <a:p>
            <a:r>
              <a:rPr lang="en-US" b="1" dirty="0"/>
              <a:t>Special Education</a:t>
            </a:r>
          </a:p>
        </p:txBody>
      </p:sp>
      <p:sp>
        <p:nvSpPr>
          <p:cNvPr id="3" name="Content Placeholder 2">
            <a:extLst>
              <a:ext uri="{FF2B5EF4-FFF2-40B4-BE49-F238E27FC236}">
                <a16:creationId xmlns:a16="http://schemas.microsoft.com/office/drawing/2014/main" id="{BF95DBBD-37F3-0EE9-DEF6-C746FD89A08F}"/>
              </a:ext>
            </a:extLst>
          </p:cNvPr>
          <p:cNvSpPr>
            <a:spLocks noGrp="1"/>
          </p:cNvSpPr>
          <p:nvPr>
            <p:ph idx="1"/>
          </p:nvPr>
        </p:nvSpPr>
        <p:spPr/>
        <p:txBody>
          <a:bodyPr>
            <a:normAutofit/>
          </a:bodyPr>
          <a:lstStyle/>
          <a:p>
            <a:pPr marL="0" indent="0">
              <a:buNone/>
            </a:pPr>
            <a:r>
              <a:rPr lang="en-US" sz="3200" dirty="0"/>
              <a:t>SB 568 (Bettencourt) </a:t>
            </a:r>
          </a:p>
          <a:p>
            <a:pPr lvl="1"/>
            <a:r>
              <a:rPr lang="en-US" sz="2800" dirty="0"/>
              <a:t>creates 7 tiers of intensity-based funding</a:t>
            </a:r>
          </a:p>
          <a:p>
            <a:pPr lvl="1"/>
            <a:r>
              <a:rPr lang="en-US" sz="2800" dirty="0"/>
              <a:t>requires board to meet annually on SPED performance</a:t>
            </a:r>
          </a:p>
          <a:p>
            <a:pPr lvl="1"/>
            <a:r>
              <a:rPr lang="en-US" sz="2800" dirty="0"/>
              <a:t>establishes grant to enhance autism programs, dyslexia training for teachers, and SPED staff recruitment</a:t>
            </a:r>
          </a:p>
          <a:p>
            <a:pPr lvl="1"/>
            <a:r>
              <a:rPr lang="en-US" sz="2800" dirty="0"/>
              <a:t>requires TEA to establish district compliance with SPED mandates with interventions and sanctions.</a:t>
            </a:r>
          </a:p>
          <a:p>
            <a:pPr lvl="1"/>
            <a:r>
              <a:rPr lang="en-US" sz="2800" dirty="0"/>
              <a:t>creates $500 allotment for initial evaluations</a:t>
            </a:r>
          </a:p>
          <a:p>
            <a:pPr lvl="1"/>
            <a:endParaRPr lang="en-US" sz="2800" dirty="0"/>
          </a:p>
          <a:p>
            <a:endParaRPr lang="en-US" sz="3200" dirty="0"/>
          </a:p>
        </p:txBody>
      </p:sp>
    </p:spTree>
    <p:extLst>
      <p:ext uri="{BB962C8B-B14F-4D97-AF65-F5344CB8AC3E}">
        <p14:creationId xmlns:p14="http://schemas.microsoft.com/office/powerpoint/2010/main" val="476379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264AC-18E4-30FA-B289-EF2397F3E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C62CD-2FDF-B349-513F-AD3C92351375}"/>
              </a:ext>
            </a:extLst>
          </p:cNvPr>
          <p:cNvSpPr>
            <a:spLocks noGrp="1"/>
          </p:cNvSpPr>
          <p:nvPr>
            <p:ph type="title"/>
          </p:nvPr>
        </p:nvSpPr>
        <p:spPr/>
        <p:txBody>
          <a:bodyPr/>
          <a:lstStyle/>
          <a:p>
            <a:r>
              <a:rPr lang="en-US" b="1" dirty="0"/>
              <a:t>Student Discipline</a:t>
            </a:r>
          </a:p>
        </p:txBody>
      </p:sp>
      <p:sp>
        <p:nvSpPr>
          <p:cNvPr id="3" name="Content Placeholder 2">
            <a:extLst>
              <a:ext uri="{FF2B5EF4-FFF2-40B4-BE49-F238E27FC236}">
                <a16:creationId xmlns:a16="http://schemas.microsoft.com/office/drawing/2014/main" id="{49FD5763-DD57-8D17-807D-2302DB211DA8}"/>
              </a:ext>
            </a:extLst>
          </p:cNvPr>
          <p:cNvSpPr>
            <a:spLocks noGrp="1"/>
          </p:cNvSpPr>
          <p:nvPr>
            <p:ph idx="1"/>
          </p:nvPr>
        </p:nvSpPr>
        <p:spPr/>
        <p:txBody>
          <a:bodyPr>
            <a:normAutofit/>
          </a:bodyPr>
          <a:lstStyle/>
          <a:p>
            <a:pPr marL="0" indent="0">
              <a:buNone/>
            </a:pPr>
            <a:r>
              <a:rPr lang="en-US" sz="3200" dirty="0"/>
              <a:t>HB 6 (Leach) </a:t>
            </a:r>
          </a:p>
          <a:p>
            <a:pPr marL="688975"/>
            <a:r>
              <a:rPr lang="en-US" sz="3200" dirty="0"/>
              <a:t>In School Suspension (ISS) may not exceed 10 school days; OSS remains at three days</a:t>
            </a:r>
          </a:p>
          <a:p>
            <a:pPr marL="688975"/>
            <a:r>
              <a:rPr lang="en-US" sz="3200" dirty="0">
                <a:solidFill>
                  <a:schemeClr val="accent3"/>
                </a:solidFill>
              </a:rPr>
              <a:t>Removes e-cig DAEP requirement ?</a:t>
            </a:r>
          </a:p>
          <a:p>
            <a:pPr marL="688975"/>
            <a:r>
              <a:rPr lang="en-US" sz="3200" dirty="0"/>
              <a:t>Requires threat assessments for students in special education to include a special education teacher, licensed counselor, etc.</a:t>
            </a:r>
          </a:p>
          <a:p>
            <a:endParaRPr lang="en-US" sz="3200" dirty="0"/>
          </a:p>
          <a:p>
            <a:endParaRPr lang="en-US" sz="3200" dirty="0"/>
          </a:p>
        </p:txBody>
      </p:sp>
    </p:spTree>
    <p:extLst>
      <p:ext uri="{BB962C8B-B14F-4D97-AF65-F5344CB8AC3E}">
        <p14:creationId xmlns:p14="http://schemas.microsoft.com/office/powerpoint/2010/main" val="1237969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55A11-5318-8F0A-AC55-FE06534F89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24347-3147-E516-A729-BCC0E0E2F26F}"/>
              </a:ext>
            </a:extLst>
          </p:cNvPr>
          <p:cNvSpPr>
            <a:spLocks noGrp="1"/>
          </p:cNvSpPr>
          <p:nvPr>
            <p:ph type="title"/>
          </p:nvPr>
        </p:nvSpPr>
        <p:spPr/>
        <p:txBody>
          <a:bodyPr/>
          <a:lstStyle/>
          <a:p>
            <a:r>
              <a:rPr lang="en-US" b="1" dirty="0"/>
              <a:t>Student Discipline</a:t>
            </a:r>
          </a:p>
        </p:txBody>
      </p:sp>
      <p:sp>
        <p:nvSpPr>
          <p:cNvPr id="3" name="Content Placeholder 2">
            <a:extLst>
              <a:ext uri="{FF2B5EF4-FFF2-40B4-BE49-F238E27FC236}">
                <a16:creationId xmlns:a16="http://schemas.microsoft.com/office/drawing/2014/main" id="{3227B322-E484-8C90-5358-68F41CC2B606}"/>
              </a:ext>
            </a:extLst>
          </p:cNvPr>
          <p:cNvSpPr>
            <a:spLocks noGrp="1"/>
          </p:cNvSpPr>
          <p:nvPr>
            <p:ph idx="1"/>
          </p:nvPr>
        </p:nvSpPr>
        <p:spPr/>
        <p:txBody>
          <a:bodyPr>
            <a:normAutofit/>
          </a:bodyPr>
          <a:lstStyle/>
          <a:p>
            <a:pPr marL="0" indent="0">
              <a:buNone/>
            </a:pPr>
            <a:r>
              <a:rPr lang="en-US" sz="3200" dirty="0"/>
              <a:t>HB 6 (Leach) </a:t>
            </a:r>
          </a:p>
          <a:p>
            <a:pPr marL="688975"/>
            <a:r>
              <a:rPr lang="en-US" sz="3200" dirty="0"/>
              <a:t>Allows virtual DAEP/JJAEP with ADA</a:t>
            </a:r>
          </a:p>
          <a:p>
            <a:pPr marL="688975"/>
            <a:r>
              <a:rPr lang="en-US" sz="3200" dirty="0"/>
              <a:t>Allows OSS if conduct threatens health and safety of students or results in repeated disruption on or off school property for all grades</a:t>
            </a:r>
          </a:p>
          <a:p>
            <a:pPr marL="688975"/>
            <a:r>
              <a:rPr lang="en-US" sz="3200" dirty="0"/>
              <a:t>Requires mandatory expulsion for serious offenses such as murder and sexual assault off school property </a:t>
            </a:r>
          </a:p>
          <a:p>
            <a:endParaRPr lang="en-US" sz="3200" dirty="0"/>
          </a:p>
          <a:p>
            <a:endParaRPr lang="en-US" sz="3200" dirty="0"/>
          </a:p>
        </p:txBody>
      </p:sp>
    </p:spTree>
    <p:extLst>
      <p:ext uri="{BB962C8B-B14F-4D97-AF65-F5344CB8AC3E}">
        <p14:creationId xmlns:p14="http://schemas.microsoft.com/office/powerpoint/2010/main" val="355998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B5A6-82F3-A12F-CD1F-19C53497B1AC}"/>
              </a:ext>
            </a:extLst>
          </p:cNvPr>
          <p:cNvSpPr>
            <a:spLocks noGrp="1"/>
          </p:cNvSpPr>
          <p:nvPr>
            <p:ph type="title"/>
          </p:nvPr>
        </p:nvSpPr>
        <p:spPr/>
        <p:txBody>
          <a:bodyPr/>
          <a:lstStyle/>
          <a:p>
            <a:r>
              <a:rPr lang="en-US" b="1" dirty="0"/>
              <a:t>The story so far…</a:t>
            </a:r>
          </a:p>
        </p:txBody>
      </p:sp>
      <p:sp>
        <p:nvSpPr>
          <p:cNvPr id="3" name="Content Placeholder 2">
            <a:extLst>
              <a:ext uri="{FF2B5EF4-FFF2-40B4-BE49-F238E27FC236}">
                <a16:creationId xmlns:a16="http://schemas.microsoft.com/office/drawing/2014/main" id="{203A6C1E-C0D4-7452-4F59-73B281F90E09}"/>
              </a:ext>
            </a:extLst>
          </p:cNvPr>
          <p:cNvSpPr>
            <a:spLocks noGrp="1"/>
          </p:cNvSpPr>
          <p:nvPr>
            <p:ph idx="1"/>
          </p:nvPr>
        </p:nvSpPr>
        <p:spPr/>
        <p:txBody>
          <a:bodyPr>
            <a:normAutofit/>
          </a:bodyPr>
          <a:lstStyle/>
          <a:p>
            <a:r>
              <a:rPr lang="en-US" sz="3600" dirty="0"/>
              <a:t>We are 12 days away from the end of session. </a:t>
            </a:r>
          </a:p>
          <a:p>
            <a:r>
              <a:rPr lang="en-US" sz="3600" dirty="0"/>
              <a:t>9,000+ bills filed</a:t>
            </a:r>
          </a:p>
          <a:p>
            <a:r>
              <a:rPr lang="en-US" sz="3600" dirty="0"/>
              <a:t>TASB is tracking almost 2,400</a:t>
            </a:r>
          </a:p>
          <a:p>
            <a:r>
              <a:rPr lang="en-US" sz="3600" dirty="0"/>
              <a:t>Deadlines looming, including May 27 which is last day House may consider SBs/SJRs.</a:t>
            </a:r>
          </a:p>
        </p:txBody>
      </p:sp>
    </p:spTree>
    <p:extLst>
      <p:ext uri="{BB962C8B-B14F-4D97-AF65-F5344CB8AC3E}">
        <p14:creationId xmlns:p14="http://schemas.microsoft.com/office/powerpoint/2010/main" val="3064033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2A2E4-BC06-97FD-8F90-A98B881B0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01B69-ECD6-25C8-2F85-9D8437316766}"/>
              </a:ext>
            </a:extLst>
          </p:cNvPr>
          <p:cNvSpPr>
            <a:spLocks noGrp="1"/>
          </p:cNvSpPr>
          <p:nvPr>
            <p:ph type="title"/>
          </p:nvPr>
        </p:nvSpPr>
        <p:spPr/>
        <p:txBody>
          <a:bodyPr/>
          <a:lstStyle/>
          <a:p>
            <a:r>
              <a:rPr lang="en-US" b="1" dirty="0"/>
              <a:t>Cell Phone Bans</a:t>
            </a:r>
          </a:p>
        </p:txBody>
      </p:sp>
      <p:sp>
        <p:nvSpPr>
          <p:cNvPr id="3" name="Content Placeholder 2">
            <a:extLst>
              <a:ext uri="{FF2B5EF4-FFF2-40B4-BE49-F238E27FC236}">
                <a16:creationId xmlns:a16="http://schemas.microsoft.com/office/drawing/2014/main" id="{0B8C7A56-16AF-38CB-C4E1-1B698CA57C2C}"/>
              </a:ext>
            </a:extLst>
          </p:cNvPr>
          <p:cNvSpPr>
            <a:spLocks noGrp="1"/>
          </p:cNvSpPr>
          <p:nvPr>
            <p:ph idx="1"/>
          </p:nvPr>
        </p:nvSpPr>
        <p:spPr/>
        <p:txBody>
          <a:bodyPr>
            <a:normAutofit/>
          </a:bodyPr>
          <a:lstStyle/>
          <a:p>
            <a:pPr marL="0" indent="0">
              <a:buNone/>
            </a:pPr>
            <a:r>
              <a:rPr lang="en-US" sz="3200" dirty="0"/>
              <a:t>HB 1481 (Fairly)/SB 2365 (Creighton) </a:t>
            </a:r>
          </a:p>
          <a:p>
            <a:pPr lvl="1"/>
            <a:r>
              <a:rPr lang="en-US" sz="3200" dirty="0"/>
              <a:t>Require boards to adopt policies prohibiting students from using personal wireless communications devices during instructional time. </a:t>
            </a:r>
          </a:p>
          <a:p>
            <a:pPr lvl="1"/>
            <a:r>
              <a:rPr lang="en-US" sz="3200" dirty="0"/>
              <a:t>Both bills allow for exceptions for device use outlined in IEPs.</a:t>
            </a:r>
          </a:p>
        </p:txBody>
      </p:sp>
    </p:spTree>
    <p:extLst>
      <p:ext uri="{BB962C8B-B14F-4D97-AF65-F5344CB8AC3E}">
        <p14:creationId xmlns:p14="http://schemas.microsoft.com/office/powerpoint/2010/main" val="384505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045B1-6A4C-8C08-9134-DEFFE33D8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664E8-7A1F-5475-697E-DD6AF73DDDFA}"/>
              </a:ext>
            </a:extLst>
          </p:cNvPr>
          <p:cNvSpPr>
            <a:spLocks noGrp="1"/>
          </p:cNvSpPr>
          <p:nvPr>
            <p:ph type="title"/>
          </p:nvPr>
        </p:nvSpPr>
        <p:spPr/>
        <p:txBody>
          <a:bodyPr/>
          <a:lstStyle/>
          <a:p>
            <a:r>
              <a:rPr lang="en-US" b="1" dirty="0"/>
              <a:t>Important dates</a:t>
            </a:r>
          </a:p>
        </p:txBody>
      </p:sp>
      <p:sp>
        <p:nvSpPr>
          <p:cNvPr id="3" name="Content Placeholder 2">
            <a:extLst>
              <a:ext uri="{FF2B5EF4-FFF2-40B4-BE49-F238E27FC236}">
                <a16:creationId xmlns:a16="http://schemas.microsoft.com/office/drawing/2014/main" id="{E0087074-301D-BBA1-4D00-F53E01576BB6}"/>
              </a:ext>
            </a:extLst>
          </p:cNvPr>
          <p:cNvSpPr>
            <a:spLocks noGrp="1"/>
          </p:cNvSpPr>
          <p:nvPr>
            <p:ph idx="1"/>
          </p:nvPr>
        </p:nvSpPr>
        <p:spPr>
          <a:xfrm>
            <a:off x="838199" y="1825625"/>
            <a:ext cx="10711721" cy="4351338"/>
          </a:xfrm>
        </p:spPr>
        <p:txBody>
          <a:bodyPr>
            <a:normAutofit/>
          </a:bodyPr>
          <a:lstStyle/>
          <a:p>
            <a:r>
              <a:rPr lang="en-US" sz="3200" dirty="0"/>
              <a:t>May 12 – last days to get House bills out of committee</a:t>
            </a:r>
          </a:p>
          <a:p>
            <a:endParaRPr lang="en-US" sz="3200" dirty="0"/>
          </a:p>
          <a:p>
            <a:r>
              <a:rPr lang="en-US" sz="3200" dirty="0"/>
              <a:t>May 15 – last day for House to pass HBs on 2nd reading</a:t>
            </a:r>
          </a:p>
          <a:p>
            <a:endParaRPr lang="en-US" sz="3200" dirty="0"/>
          </a:p>
          <a:p>
            <a:r>
              <a:rPr lang="en-US" sz="3200" dirty="0"/>
              <a:t>May 27 – last day for House to pass SBs on 2nd reading </a:t>
            </a:r>
          </a:p>
          <a:p>
            <a:endParaRPr lang="en-US" sz="3200" dirty="0"/>
          </a:p>
          <a:p>
            <a:r>
              <a:rPr lang="en-US" sz="3200" dirty="0"/>
              <a:t>June 2 – Sine Die</a:t>
            </a:r>
          </a:p>
          <a:p>
            <a:endParaRPr lang="en-US" sz="3200" dirty="0"/>
          </a:p>
        </p:txBody>
      </p:sp>
    </p:spTree>
    <p:extLst>
      <p:ext uri="{BB962C8B-B14F-4D97-AF65-F5344CB8AC3E}">
        <p14:creationId xmlns:p14="http://schemas.microsoft.com/office/powerpoint/2010/main" val="1444777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108F9-4343-4959-8312-264909A85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E6D5A1-DD4A-C89C-C3EA-5AF86C32608B}"/>
              </a:ext>
            </a:extLst>
          </p:cNvPr>
          <p:cNvSpPr>
            <a:spLocks noGrp="1"/>
          </p:cNvSpPr>
          <p:nvPr>
            <p:ph type="title"/>
          </p:nvPr>
        </p:nvSpPr>
        <p:spPr/>
        <p:txBody>
          <a:bodyPr/>
          <a:lstStyle/>
          <a:p>
            <a:r>
              <a:rPr lang="en-US" b="1" dirty="0"/>
              <a:t>Questions?</a:t>
            </a:r>
          </a:p>
        </p:txBody>
      </p:sp>
      <p:sp>
        <p:nvSpPr>
          <p:cNvPr id="3" name="Content Placeholder 2">
            <a:extLst>
              <a:ext uri="{FF2B5EF4-FFF2-40B4-BE49-F238E27FC236}">
                <a16:creationId xmlns:a16="http://schemas.microsoft.com/office/drawing/2014/main" id="{B903807A-E759-9243-A50F-1331F342E7AA}"/>
              </a:ext>
            </a:extLst>
          </p:cNvPr>
          <p:cNvSpPr>
            <a:spLocks noGrp="1"/>
          </p:cNvSpPr>
          <p:nvPr>
            <p:ph idx="1"/>
          </p:nvPr>
        </p:nvSpPr>
        <p:spPr/>
        <p:txBody>
          <a:bodyPr>
            <a:normAutofit/>
          </a:bodyPr>
          <a:lstStyle/>
          <a:p>
            <a:pPr marL="0" indent="0">
              <a:buNone/>
            </a:pPr>
            <a:r>
              <a:rPr lang="en-US" sz="3200" dirty="0"/>
              <a:t>Grover Campbell</a:t>
            </a:r>
          </a:p>
          <a:p>
            <a:pPr marL="0" indent="0">
              <a:buNone/>
            </a:pPr>
            <a:r>
              <a:rPr lang="en-US" sz="3200" dirty="0"/>
              <a:t>grover.campbell@tasb.org</a:t>
            </a:r>
          </a:p>
          <a:p>
            <a:pPr marL="0" indent="0">
              <a:buNone/>
            </a:pPr>
            <a:r>
              <a:rPr lang="en-US" sz="3200" dirty="0"/>
              <a:t>800-580-4885</a:t>
            </a:r>
          </a:p>
        </p:txBody>
      </p:sp>
    </p:spTree>
    <p:extLst>
      <p:ext uri="{BB962C8B-B14F-4D97-AF65-F5344CB8AC3E}">
        <p14:creationId xmlns:p14="http://schemas.microsoft.com/office/powerpoint/2010/main" val="542047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EA951C-9B07-3B4B-82DB-203B90598CC8}"/>
              </a:ext>
            </a:extLst>
          </p:cNvPr>
          <p:cNvSpPr>
            <a:spLocks noGrp="1"/>
          </p:cNvSpPr>
          <p:nvPr>
            <p:ph type="title" idx="4294967295"/>
          </p:nvPr>
        </p:nvSpPr>
        <p:spPr>
          <a:xfrm>
            <a:off x="476345" y="894827"/>
            <a:ext cx="5612524" cy="596950"/>
          </a:xfrm>
          <a:prstGeom prst="rect">
            <a:avLst/>
          </a:prstGeom>
        </p:spPr>
        <p:txBody>
          <a:bodyPr anchor="t"/>
          <a:lstStyle/>
          <a:p>
            <a:r>
              <a:rPr lang="en-US" sz="2000" dirty="0">
                <a:latin typeface="Verdana" panose="020B0604030504040204" pitchFamily="34" charset="0"/>
                <a:ea typeface="Verdana" panose="020B0604030504040204" pitchFamily="34" charset="0"/>
                <a:cs typeface="Verdana" panose="020B0604030504040204" pitchFamily="34" charset="0"/>
              </a:rPr>
              <a:t>Catching up with the Texas Legislature</a:t>
            </a:r>
          </a:p>
        </p:txBody>
      </p:sp>
      <p:cxnSp>
        <p:nvCxnSpPr>
          <p:cNvPr id="4" name="Straight Connector 3">
            <a:extLst>
              <a:ext uri="{FF2B5EF4-FFF2-40B4-BE49-F238E27FC236}">
                <a16:creationId xmlns:a16="http://schemas.microsoft.com/office/drawing/2014/main" id="{2EA5263D-034F-B54B-B055-A49AAD235552}"/>
              </a:ext>
            </a:extLst>
          </p:cNvPr>
          <p:cNvCxnSpPr/>
          <p:nvPr/>
        </p:nvCxnSpPr>
        <p:spPr>
          <a:xfrm>
            <a:off x="476345" y="4168396"/>
            <a:ext cx="5612524" cy="0"/>
          </a:xfrm>
          <a:prstGeom prst="line">
            <a:avLst/>
          </a:prstGeom>
          <a:ln w="76200">
            <a:solidFill>
              <a:srgbClr val="007CC2"/>
            </a:solidFill>
          </a:ln>
        </p:spPr>
        <p:style>
          <a:lnRef idx="1">
            <a:schemeClr val="accent6"/>
          </a:lnRef>
          <a:fillRef idx="0">
            <a:schemeClr val="accent6"/>
          </a:fillRef>
          <a:effectRef idx="0">
            <a:schemeClr val="accent6"/>
          </a:effectRef>
          <a:fontRef idx="minor">
            <a:schemeClr val="tx1"/>
          </a:fontRef>
        </p:style>
      </p:cxnSp>
      <p:sp>
        <p:nvSpPr>
          <p:cNvPr id="5" name="Rectangle 4">
            <a:extLst>
              <a:ext uri="{FF2B5EF4-FFF2-40B4-BE49-F238E27FC236}">
                <a16:creationId xmlns:a16="http://schemas.microsoft.com/office/drawing/2014/main" id="{6033F3A8-8E9E-1749-B495-71D27046337D}"/>
              </a:ext>
            </a:extLst>
          </p:cNvPr>
          <p:cNvSpPr/>
          <p:nvPr/>
        </p:nvSpPr>
        <p:spPr>
          <a:xfrm>
            <a:off x="476345" y="4767594"/>
            <a:ext cx="5612523" cy="584775"/>
          </a:xfrm>
          <a:prstGeom prst="rect">
            <a:avLst/>
          </a:prstGeom>
        </p:spPr>
        <p:txBody>
          <a:bodyPr wrap="square">
            <a:spAutoFit/>
          </a:bodyPr>
          <a:lstStyle/>
          <a:p>
            <a:pPr marL="0" marR="0" lvl="0" indent="0" algn="ctr" defTabSz="54423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You must report credit within 24 hours.</a:t>
            </a:r>
          </a:p>
          <a:p>
            <a:pPr marL="0" marR="0" lvl="0" indent="0" algn="ctr" defTabSz="54423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Visit </a:t>
            </a:r>
            <a:r>
              <a:rPr kumimoji="0" lang="en-US" sz="14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tasb.org/</a:t>
            </a:r>
            <a:r>
              <a:rPr kumimoji="0" lang="en-US" sz="1400" b="1"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mycec</a:t>
            </a: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and log in using TASB login.</a:t>
            </a:r>
          </a:p>
        </p:txBody>
      </p:sp>
      <p:cxnSp>
        <p:nvCxnSpPr>
          <p:cNvPr id="2" name="Straight Connector 1">
            <a:extLst>
              <a:ext uri="{FF2B5EF4-FFF2-40B4-BE49-F238E27FC236}">
                <a16:creationId xmlns:a16="http://schemas.microsoft.com/office/drawing/2014/main" id="{229B2D1D-6289-B54F-73B7-009BF1AB3BA0}"/>
              </a:ext>
            </a:extLst>
          </p:cNvPr>
          <p:cNvCxnSpPr/>
          <p:nvPr/>
        </p:nvCxnSpPr>
        <p:spPr>
          <a:xfrm>
            <a:off x="476345" y="3110999"/>
            <a:ext cx="5612524" cy="0"/>
          </a:xfrm>
          <a:prstGeom prst="line">
            <a:avLst/>
          </a:prstGeom>
          <a:ln w="76200">
            <a:solidFill>
              <a:srgbClr val="007CC2"/>
            </a:solidFill>
          </a:ln>
        </p:spPr>
        <p:style>
          <a:lnRef idx="1">
            <a:schemeClr val="accent6"/>
          </a:lnRef>
          <a:fillRef idx="0">
            <a:schemeClr val="accent6"/>
          </a:fillRef>
          <a:effectRef idx="0">
            <a:schemeClr val="accent6"/>
          </a:effectRef>
          <a:fontRef idx="minor">
            <a:schemeClr val="tx1"/>
          </a:fontRef>
        </p:style>
      </p:cxnSp>
      <p:pic>
        <p:nvPicPr>
          <p:cNvPr id="3" name="Picture 2">
            <a:extLst>
              <a:ext uri="{FF2B5EF4-FFF2-40B4-BE49-F238E27FC236}">
                <a16:creationId xmlns:a16="http://schemas.microsoft.com/office/drawing/2014/main" id="{20B6D4A3-8819-4DCF-AEC3-E88E852B489A}"/>
              </a:ext>
            </a:extLst>
          </p:cNvPr>
          <p:cNvPicPr>
            <a:picLocks noChangeAspect="1"/>
          </p:cNvPicPr>
          <p:nvPr/>
        </p:nvPicPr>
        <p:blipFill>
          <a:blip r:embed="rId3"/>
          <a:stretch>
            <a:fillRect/>
          </a:stretch>
        </p:blipFill>
        <p:spPr>
          <a:xfrm>
            <a:off x="7089170" y="289869"/>
            <a:ext cx="4717464" cy="4717464"/>
          </a:xfrm>
          <a:prstGeom prst="rect">
            <a:avLst/>
          </a:prstGeom>
        </p:spPr>
      </p:pic>
      <p:sp>
        <p:nvSpPr>
          <p:cNvPr id="6" name="Title 6">
            <a:extLst>
              <a:ext uri="{FF2B5EF4-FFF2-40B4-BE49-F238E27FC236}">
                <a16:creationId xmlns:a16="http://schemas.microsoft.com/office/drawing/2014/main" id="{E1331C09-476A-91A7-2F71-2BB589478D88}"/>
              </a:ext>
            </a:extLst>
          </p:cNvPr>
          <p:cNvSpPr txBox="1">
            <a:spLocks/>
          </p:cNvSpPr>
          <p:nvPr/>
        </p:nvSpPr>
        <p:spPr>
          <a:xfrm>
            <a:off x="476345" y="3249411"/>
            <a:ext cx="5612524" cy="875771"/>
          </a:xfrm>
          <a:prstGeom prst="rect">
            <a:avLst/>
          </a:prstGeom>
        </p:spPr>
        <p:txBody>
          <a:bodyPr anchor="t"/>
          <a:lst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CEC 2247</a:t>
            </a:r>
          </a:p>
        </p:txBody>
      </p:sp>
      <p:sp>
        <p:nvSpPr>
          <p:cNvPr id="9" name="Title 6">
            <a:extLst>
              <a:ext uri="{FF2B5EF4-FFF2-40B4-BE49-F238E27FC236}">
                <a16:creationId xmlns:a16="http://schemas.microsoft.com/office/drawing/2014/main" id="{857E56F1-3351-0A25-6CD1-2DED61706B98}"/>
              </a:ext>
            </a:extLst>
          </p:cNvPr>
          <p:cNvSpPr txBox="1">
            <a:spLocks/>
          </p:cNvSpPr>
          <p:nvPr/>
        </p:nvSpPr>
        <p:spPr>
          <a:xfrm>
            <a:off x="476345" y="416026"/>
            <a:ext cx="5612524" cy="304796"/>
          </a:xfrm>
          <a:prstGeom prst="rect">
            <a:avLst/>
          </a:prstGeom>
        </p:spPr>
        <p:txBody>
          <a:bodyPr anchor="t"/>
          <a:lst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Spring Workshop - Canyon - 2025</a:t>
            </a:r>
          </a:p>
        </p:txBody>
      </p:sp>
      <p:sp>
        <p:nvSpPr>
          <p:cNvPr id="10" name="Title 6">
            <a:extLst>
              <a:ext uri="{FF2B5EF4-FFF2-40B4-BE49-F238E27FC236}">
                <a16:creationId xmlns:a16="http://schemas.microsoft.com/office/drawing/2014/main" id="{62F6961F-51A9-E2F6-EC36-578454C6ED01}"/>
              </a:ext>
            </a:extLst>
          </p:cNvPr>
          <p:cNvSpPr txBox="1">
            <a:spLocks/>
          </p:cNvSpPr>
          <p:nvPr/>
        </p:nvSpPr>
        <p:spPr>
          <a:xfrm>
            <a:off x="476344" y="1873885"/>
            <a:ext cx="5612524" cy="596950"/>
          </a:xfrm>
          <a:prstGeom prst="rect">
            <a:avLst/>
          </a:prstGeom>
        </p:spPr>
        <p:txBody>
          <a:bodyPr anchor="t"/>
          <a:lst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5/21/2025</a:t>
            </a:r>
          </a:p>
        </p:txBody>
      </p:sp>
      <p:sp>
        <p:nvSpPr>
          <p:cNvPr id="11" name="Title 6">
            <a:extLst>
              <a:ext uri="{FF2B5EF4-FFF2-40B4-BE49-F238E27FC236}">
                <a16:creationId xmlns:a16="http://schemas.microsoft.com/office/drawing/2014/main" id="{915E43BD-0039-B165-0CBD-80E783579710}"/>
              </a:ext>
            </a:extLst>
          </p:cNvPr>
          <p:cNvSpPr txBox="1">
            <a:spLocks/>
          </p:cNvSpPr>
          <p:nvPr/>
        </p:nvSpPr>
        <p:spPr>
          <a:xfrm>
            <a:off x="476344" y="2470835"/>
            <a:ext cx="5612524" cy="596950"/>
          </a:xfrm>
          <a:prstGeom prst="rect">
            <a:avLst/>
          </a:prstGeom>
        </p:spPr>
        <p:txBody>
          <a:bodyPr anchor="t"/>
          <a:lst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12:15 PM - 1:15 PM</a:t>
            </a:r>
          </a:p>
        </p:txBody>
      </p:sp>
    </p:spTree>
    <p:extLst>
      <p:ext uri="{BB962C8B-B14F-4D97-AF65-F5344CB8AC3E}">
        <p14:creationId xmlns:p14="http://schemas.microsoft.com/office/powerpoint/2010/main" val="159339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B41AA-ADD6-612F-B0D1-F6B1049172C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5D17D1A-4164-0C05-6F07-17B9A192858B}"/>
              </a:ext>
            </a:extLst>
          </p:cNvPr>
          <p:cNvPicPr>
            <a:picLocks noChangeAspect="1"/>
          </p:cNvPicPr>
          <p:nvPr/>
        </p:nvPicPr>
        <p:blipFill>
          <a:blip r:embed="rId3"/>
          <a:stretch>
            <a:fillRect/>
          </a:stretch>
        </p:blipFill>
        <p:spPr>
          <a:xfrm>
            <a:off x="947017" y="154547"/>
            <a:ext cx="10297965" cy="5548181"/>
          </a:xfrm>
          <a:prstGeom prst="rect">
            <a:avLst/>
          </a:prstGeom>
        </p:spPr>
      </p:pic>
    </p:spTree>
    <p:extLst>
      <p:ext uri="{BB962C8B-B14F-4D97-AF65-F5344CB8AC3E}">
        <p14:creationId xmlns:p14="http://schemas.microsoft.com/office/powerpoint/2010/main" val="56924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A984B-09BF-D472-3CEC-6B663F9D98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376857-2799-18F1-73C8-8052BD7A5E0A}"/>
              </a:ext>
            </a:extLst>
          </p:cNvPr>
          <p:cNvSpPr>
            <a:spLocks noGrp="1"/>
          </p:cNvSpPr>
          <p:nvPr>
            <p:ph type="title"/>
          </p:nvPr>
        </p:nvSpPr>
        <p:spPr/>
        <p:txBody>
          <a:bodyPr/>
          <a:lstStyle/>
          <a:p>
            <a:r>
              <a:rPr lang="en-US" b="1" dirty="0"/>
              <a:t>State Budget – SB 1</a:t>
            </a:r>
          </a:p>
        </p:txBody>
      </p:sp>
      <p:sp>
        <p:nvSpPr>
          <p:cNvPr id="3" name="Content Placeholder 2">
            <a:extLst>
              <a:ext uri="{FF2B5EF4-FFF2-40B4-BE49-F238E27FC236}">
                <a16:creationId xmlns:a16="http://schemas.microsoft.com/office/drawing/2014/main" id="{2D1FAB90-F801-67DE-6266-E0D7A9FC91FD}"/>
              </a:ext>
            </a:extLst>
          </p:cNvPr>
          <p:cNvSpPr>
            <a:spLocks noGrp="1"/>
          </p:cNvSpPr>
          <p:nvPr>
            <p:ph idx="1"/>
          </p:nvPr>
        </p:nvSpPr>
        <p:spPr/>
        <p:txBody>
          <a:bodyPr>
            <a:normAutofit/>
          </a:bodyPr>
          <a:lstStyle/>
          <a:p>
            <a:r>
              <a:rPr lang="en-US" sz="3600" dirty="0"/>
              <a:t>$335 billion for upcoming biennium</a:t>
            </a:r>
          </a:p>
          <a:p>
            <a:r>
              <a:rPr lang="en-US" sz="3600" dirty="0"/>
              <a:t>$3.5 billion for new property tax reduction</a:t>
            </a:r>
          </a:p>
          <a:p>
            <a:r>
              <a:rPr lang="en-US" sz="3600" dirty="0"/>
              <a:t>About $7 billion for public education</a:t>
            </a:r>
          </a:p>
          <a:p>
            <a:endParaRPr lang="en-US" sz="3600" dirty="0"/>
          </a:p>
        </p:txBody>
      </p:sp>
    </p:spTree>
    <p:extLst>
      <p:ext uri="{BB962C8B-B14F-4D97-AF65-F5344CB8AC3E}">
        <p14:creationId xmlns:p14="http://schemas.microsoft.com/office/powerpoint/2010/main" val="81542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1E5B4-19A0-917B-A747-9E305CCB6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6E6F1-C384-AA30-7FF3-FB84BE2D3CE1}"/>
              </a:ext>
            </a:extLst>
          </p:cNvPr>
          <p:cNvSpPr>
            <a:spLocks noGrp="1"/>
          </p:cNvSpPr>
          <p:nvPr>
            <p:ph type="title"/>
          </p:nvPr>
        </p:nvSpPr>
        <p:spPr/>
        <p:txBody>
          <a:bodyPr/>
          <a:lstStyle/>
          <a:p>
            <a:r>
              <a:rPr lang="en-US" b="1" dirty="0"/>
              <a:t>State Budget – SB 1</a:t>
            </a:r>
          </a:p>
        </p:txBody>
      </p:sp>
      <p:sp>
        <p:nvSpPr>
          <p:cNvPr id="3" name="Content Placeholder 2">
            <a:extLst>
              <a:ext uri="{FF2B5EF4-FFF2-40B4-BE49-F238E27FC236}">
                <a16:creationId xmlns:a16="http://schemas.microsoft.com/office/drawing/2014/main" id="{045910F9-03B0-8B9D-F5CC-2BE35FE6D41F}"/>
              </a:ext>
            </a:extLst>
          </p:cNvPr>
          <p:cNvSpPr>
            <a:spLocks noGrp="1"/>
          </p:cNvSpPr>
          <p:nvPr>
            <p:ph idx="1"/>
          </p:nvPr>
        </p:nvSpPr>
        <p:spPr/>
        <p:txBody>
          <a:bodyPr>
            <a:normAutofit/>
          </a:bodyPr>
          <a:lstStyle/>
          <a:p>
            <a:r>
              <a:rPr lang="en-US" sz="3200" dirty="0"/>
              <a:t>$1 billion for education savings account vouchers</a:t>
            </a:r>
          </a:p>
          <a:p>
            <a:r>
              <a:rPr lang="en-US" sz="3200" dirty="0"/>
              <a:t>$400 million for school safety</a:t>
            </a:r>
          </a:p>
          <a:p>
            <a:r>
              <a:rPr lang="en-US" sz="3200" dirty="0"/>
              <a:t>Covers enrollment growth </a:t>
            </a:r>
          </a:p>
          <a:p>
            <a:r>
              <a:rPr lang="en-US" sz="3200" dirty="0"/>
              <a:t>Funds Golden Penny Yield increase</a:t>
            </a:r>
          </a:p>
          <a:p>
            <a:r>
              <a:rPr lang="en-US" sz="3200" dirty="0"/>
              <a:t>$450 million for TRS-ActiveCare premiums</a:t>
            </a:r>
          </a:p>
          <a:p>
            <a:endParaRPr lang="en-US" sz="3200" dirty="0"/>
          </a:p>
        </p:txBody>
      </p:sp>
    </p:spTree>
    <p:extLst>
      <p:ext uri="{BB962C8B-B14F-4D97-AF65-F5344CB8AC3E}">
        <p14:creationId xmlns:p14="http://schemas.microsoft.com/office/powerpoint/2010/main" val="2535339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57FD7-FF30-913F-1545-8F82BA2B3A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9D4D9-F5FF-ACD0-D0FE-065837CD1106}"/>
              </a:ext>
            </a:extLst>
          </p:cNvPr>
          <p:cNvSpPr>
            <a:spLocks noGrp="1"/>
          </p:cNvSpPr>
          <p:nvPr>
            <p:ph type="title"/>
          </p:nvPr>
        </p:nvSpPr>
        <p:spPr/>
        <p:txBody>
          <a:bodyPr/>
          <a:lstStyle/>
          <a:p>
            <a:r>
              <a:rPr lang="en-US" b="1" dirty="0"/>
              <a:t>CSHB 2 (Buckley) – school funding bill</a:t>
            </a:r>
          </a:p>
        </p:txBody>
      </p:sp>
      <p:sp>
        <p:nvSpPr>
          <p:cNvPr id="3" name="Content Placeholder 2">
            <a:extLst>
              <a:ext uri="{FF2B5EF4-FFF2-40B4-BE49-F238E27FC236}">
                <a16:creationId xmlns:a16="http://schemas.microsoft.com/office/drawing/2014/main" id="{0256550E-90E7-A02D-84F3-050ABF82FC32}"/>
              </a:ext>
            </a:extLst>
          </p:cNvPr>
          <p:cNvSpPr>
            <a:spLocks noGrp="1"/>
          </p:cNvSpPr>
          <p:nvPr>
            <p:ph idx="1"/>
          </p:nvPr>
        </p:nvSpPr>
        <p:spPr/>
        <p:txBody>
          <a:bodyPr>
            <a:normAutofit/>
          </a:bodyPr>
          <a:lstStyle/>
          <a:p>
            <a:pPr marL="0" indent="0">
              <a:buNone/>
            </a:pPr>
            <a:r>
              <a:rPr lang="en-US" sz="4000" dirty="0"/>
              <a:t>$8 billion school funding package</a:t>
            </a:r>
          </a:p>
          <a:p>
            <a:pPr marL="798513" lvl="1" indent="-341313"/>
            <a:r>
              <a:rPr lang="en-US" sz="3600" dirty="0"/>
              <a:t>Teacher compensation: $4.2 billion</a:t>
            </a:r>
          </a:p>
          <a:p>
            <a:pPr marL="798513" lvl="1" indent="-341313"/>
            <a:r>
              <a:rPr lang="en-US" sz="3600" dirty="0"/>
              <a:t>Special education: $1.3 billion</a:t>
            </a:r>
          </a:p>
          <a:p>
            <a:pPr marL="798513" lvl="1" indent="-341313"/>
            <a:r>
              <a:rPr lang="en-US" sz="3600" dirty="0"/>
              <a:t>School finance reforms: $1.3 billion ($55 BA)</a:t>
            </a:r>
          </a:p>
          <a:p>
            <a:pPr marL="798513" lvl="1" indent="-341313"/>
            <a:r>
              <a:rPr lang="en-US" sz="3600" dirty="0"/>
              <a:t>Early learning: $677 million</a:t>
            </a:r>
          </a:p>
          <a:p>
            <a:pPr marL="798513" lvl="1" indent="-341313"/>
            <a:r>
              <a:rPr lang="en-US" sz="3600" dirty="0"/>
              <a:t>Teacher prep/cert/rights: $270 million</a:t>
            </a:r>
          </a:p>
        </p:txBody>
      </p:sp>
    </p:spTree>
    <p:extLst>
      <p:ext uri="{BB962C8B-B14F-4D97-AF65-F5344CB8AC3E}">
        <p14:creationId xmlns:p14="http://schemas.microsoft.com/office/powerpoint/2010/main" val="47725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66BB3-56DD-A07B-28AC-961BAF26C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5DD8FF-0287-162C-B8A1-4D36712E86B6}"/>
              </a:ext>
            </a:extLst>
          </p:cNvPr>
          <p:cNvSpPr>
            <a:spLocks noGrp="1"/>
          </p:cNvSpPr>
          <p:nvPr>
            <p:ph type="title"/>
          </p:nvPr>
        </p:nvSpPr>
        <p:spPr/>
        <p:txBody>
          <a:bodyPr/>
          <a:lstStyle/>
          <a:p>
            <a:r>
              <a:rPr lang="en-US" b="1" dirty="0"/>
              <a:t>SB 2 (Creighton/Buckley) – </a:t>
            </a:r>
            <a:br>
              <a:rPr lang="en-US" b="1" dirty="0"/>
            </a:br>
            <a:r>
              <a:rPr lang="en-US" b="1" dirty="0"/>
              <a:t>ESA voucher</a:t>
            </a:r>
          </a:p>
        </p:txBody>
      </p:sp>
      <p:sp>
        <p:nvSpPr>
          <p:cNvPr id="3" name="Content Placeholder 2">
            <a:extLst>
              <a:ext uri="{FF2B5EF4-FFF2-40B4-BE49-F238E27FC236}">
                <a16:creationId xmlns:a16="http://schemas.microsoft.com/office/drawing/2014/main" id="{718F1CBD-6714-3F47-D164-8815563ED561}"/>
              </a:ext>
            </a:extLst>
          </p:cNvPr>
          <p:cNvSpPr>
            <a:spLocks noGrp="1"/>
          </p:cNvSpPr>
          <p:nvPr>
            <p:ph idx="1"/>
          </p:nvPr>
        </p:nvSpPr>
        <p:spPr/>
        <p:txBody>
          <a:bodyPr>
            <a:normAutofit/>
          </a:bodyPr>
          <a:lstStyle/>
          <a:p>
            <a:r>
              <a:rPr lang="en-US" sz="3200" dirty="0"/>
              <a:t>ESA worth 85% of the average per-pupil state and local funding (</a:t>
            </a:r>
            <a:r>
              <a:rPr lang="en-US" sz="3200" dirty="0" err="1"/>
              <a:t>approx</a:t>
            </a:r>
            <a:r>
              <a:rPr lang="en-US" sz="3200" dirty="0"/>
              <a:t> $10,000)</a:t>
            </a:r>
          </a:p>
          <a:p>
            <a:endParaRPr lang="en-US" sz="3200" dirty="0"/>
          </a:p>
          <a:p>
            <a:r>
              <a:rPr lang="en-US" sz="3200" dirty="0"/>
              <a:t>Students with disabilities could receive up to $30,000</a:t>
            </a:r>
          </a:p>
          <a:p>
            <a:endParaRPr lang="en-US" sz="3200" dirty="0"/>
          </a:p>
          <a:p>
            <a:r>
              <a:rPr lang="en-US" sz="3200" dirty="0"/>
              <a:t>Homeschooled children would be entitled to $2,000 </a:t>
            </a:r>
          </a:p>
          <a:p>
            <a:endParaRPr lang="en-US" sz="3200" dirty="0"/>
          </a:p>
        </p:txBody>
      </p:sp>
    </p:spTree>
    <p:extLst>
      <p:ext uri="{BB962C8B-B14F-4D97-AF65-F5344CB8AC3E}">
        <p14:creationId xmlns:p14="http://schemas.microsoft.com/office/powerpoint/2010/main" val="172744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39AEA-F957-97B8-09FE-E6950EFBE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A55D5-3D0F-F51A-CCEA-7DE51E802201}"/>
              </a:ext>
            </a:extLst>
          </p:cNvPr>
          <p:cNvSpPr>
            <a:spLocks noGrp="1"/>
          </p:cNvSpPr>
          <p:nvPr>
            <p:ph type="title"/>
          </p:nvPr>
        </p:nvSpPr>
        <p:spPr/>
        <p:txBody>
          <a:bodyPr/>
          <a:lstStyle/>
          <a:p>
            <a:r>
              <a:rPr lang="en-US" b="1" dirty="0"/>
              <a:t>ESA voucher bill</a:t>
            </a:r>
          </a:p>
        </p:txBody>
      </p:sp>
      <p:sp>
        <p:nvSpPr>
          <p:cNvPr id="3" name="Content Placeholder 2">
            <a:extLst>
              <a:ext uri="{FF2B5EF4-FFF2-40B4-BE49-F238E27FC236}">
                <a16:creationId xmlns:a16="http://schemas.microsoft.com/office/drawing/2014/main" id="{9113D7B4-0FB2-A87E-8364-7E5D39102F36}"/>
              </a:ext>
            </a:extLst>
          </p:cNvPr>
          <p:cNvSpPr>
            <a:spLocks noGrp="1"/>
          </p:cNvSpPr>
          <p:nvPr>
            <p:ph idx="1"/>
          </p:nvPr>
        </p:nvSpPr>
        <p:spPr/>
        <p:txBody>
          <a:bodyPr>
            <a:normAutofit/>
          </a:bodyPr>
          <a:lstStyle/>
          <a:p>
            <a:r>
              <a:rPr lang="en-US" sz="3200" dirty="0"/>
              <a:t>Comptroller would oversee the program at 3% and could hire up to 5 certified educational assistance organizations at 5%</a:t>
            </a:r>
          </a:p>
          <a:p>
            <a:endParaRPr lang="en-US" sz="3200" dirty="0"/>
          </a:p>
          <a:p>
            <a:r>
              <a:rPr lang="en-US" sz="3200" dirty="0"/>
              <a:t>Students must take norm-referenced test (3</a:t>
            </a:r>
            <a:r>
              <a:rPr lang="en-US" sz="3200" baseline="30000" dirty="0"/>
              <a:t>rd</a:t>
            </a:r>
            <a:r>
              <a:rPr lang="en-US" sz="3200" dirty="0"/>
              <a:t> and up)</a:t>
            </a:r>
          </a:p>
          <a:p>
            <a:endParaRPr lang="en-US" sz="3200" dirty="0"/>
          </a:p>
        </p:txBody>
      </p:sp>
    </p:spTree>
    <p:extLst>
      <p:ext uri="{BB962C8B-B14F-4D97-AF65-F5344CB8AC3E}">
        <p14:creationId xmlns:p14="http://schemas.microsoft.com/office/powerpoint/2010/main" val="148651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105DE-38EF-54F0-16FC-C9396D8792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18990C-4944-A3A3-E162-AD7403CFDF37}"/>
              </a:ext>
            </a:extLst>
          </p:cNvPr>
          <p:cNvSpPr>
            <a:spLocks noGrp="1"/>
          </p:cNvSpPr>
          <p:nvPr>
            <p:ph type="title"/>
          </p:nvPr>
        </p:nvSpPr>
        <p:spPr/>
        <p:txBody>
          <a:bodyPr/>
          <a:lstStyle/>
          <a:p>
            <a:r>
              <a:rPr lang="en-US" b="1" dirty="0"/>
              <a:t>ESA voucher bill</a:t>
            </a:r>
          </a:p>
        </p:txBody>
      </p:sp>
      <p:sp>
        <p:nvSpPr>
          <p:cNvPr id="3" name="Content Placeholder 2">
            <a:extLst>
              <a:ext uri="{FF2B5EF4-FFF2-40B4-BE49-F238E27FC236}">
                <a16:creationId xmlns:a16="http://schemas.microsoft.com/office/drawing/2014/main" id="{43A917E7-BAE7-F4DB-31FB-BA8AAC29A093}"/>
              </a:ext>
            </a:extLst>
          </p:cNvPr>
          <p:cNvSpPr>
            <a:spLocks noGrp="1"/>
          </p:cNvSpPr>
          <p:nvPr>
            <p:ph idx="1"/>
          </p:nvPr>
        </p:nvSpPr>
        <p:spPr/>
        <p:txBody>
          <a:bodyPr>
            <a:normAutofit/>
          </a:bodyPr>
          <a:lstStyle/>
          <a:p>
            <a:pPr marL="0" indent="0">
              <a:buNone/>
            </a:pPr>
            <a:r>
              <a:rPr lang="en-US" sz="3200" dirty="0"/>
              <a:t>Prioritizes as such: </a:t>
            </a:r>
          </a:p>
          <a:p>
            <a:pPr lvl="1"/>
            <a:r>
              <a:rPr lang="en-US" sz="2800" dirty="0"/>
              <a:t>children with a disability and whose household income is below 500% of federal poverty guidelines;</a:t>
            </a:r>
          </a:p>
          <a:p>
            <a:pPr lvl="1"/>
            <a:r>
              <a:rPr lang="en-US" sz="2800" dirty="0"/>
              <a:t>children whose household income is below 200% of poverty guidelines (family of 4, $64,300);</a:t>
            </a:r>
          </a:p>
          <a:p>
            <a:pPr lvl="1"/>
            <a:r>
              <a:rPr lang="en-US" sz="2800" dirty="0"/>
              <a:t>children whose household income is between 200% and 500% of poverty guidelines;</a:t>
            </a:r>
          </a:p>
          <a:p>
            <a:pPr lvl="1"/>
            <a:r>
              <a:rPr lang="en-US" sz="2800" dirty="0"/>
              <a:t>children whose household income is above 500% of poverty guidelines.</a:t>
            </a:r>
          </a:p>
          <a:p>
            <a:endParaRPr lang="en-US" sz="3200" dirty="0"/>
          </a:p>
        </p:txBody>
      </p:sp>
    </p:spTree>
    <p:extLst>
      <p:ext uri="{BB962C8B-B14F-4D97-AF65-F5344CB8AC3E}">
        <p14:creationId xmlns:p14="http://schemas.microsoft.com/office/powerpoint/2010/main" val="2939769434"/>
      </p:ext>
    </p:extLst>
  </p:cSld>
  <p:clrMapOvr>
    <a:masterClrMapping/>
  </p:clrMapOvr>
</p:sld>
</file>

<file path=ppt/theme/theme1.xml><?xml version="1.0" encoding="utf-8"?>
<a:theme xmlns:a="http://schemas.openxmlformats.org/drawingml/2006/main" name="WHITE">
  <a:themeElements>
    <a:clrScheme name="TASB Brand Colors">
      <a:dk1>
        <a:srgbClr val="113058"/>
      </a:dk1>
      <a:lt1>
        <a:srgbClr val="FFFFFF"/>
      </a:lt1>
      <a:dk2>
        <a:srgbClr val="1F82B2"/>
      </a:dk2>
      <a:lt2>
        <a:srgbClr val="FDFFFF"/>
      </a:lt2>
      <a:accent1>
        <a:srgbClr val="8B2232"/>
      </a:accent1>
      <a:accent2>
        <a:srgbClr val="F0B50E"/>
      </a:accent2>
      <a:accent3>
        <a:srgbClr val="9C3440"/>
      </a:accent3>
      <a:accent4>
        <a:srgbClr val="A3A3A3"/>
      </a:accent4>
      <a:accent5>
        <a:srgbClr val="013A6C"/>
      </a:accent5>
      <a:accent6>
        <a:srgbClr val="5DA6B1"/>
      </a:accent6>
      <a:hlink>
        <a:srgbClr val="00C5D4"/>
      </a:hlink>
      <a:folHlink>
        <a:srgbClr val="84A4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DB40AF01-4C73-524D-927F-6929F18366B3}" vid="{4D7BE94E-6890-E644-B9A3-9A81BE0BE218}"/>
    </a:ext>
  </a:extLst>
</a:theme>
</file>

<file path=ppt/theme/theme2.xml><?xml version="1.0" encoding="utf-8"?>
<a:theme xmlns:a="http://schemas.openxmlformats.org/drawingml/2006/main" name="SPLIT">
  <a:themeElements>
    <a:clrScheme name="TASB Brand Colors">
      <a:dk1>
        <a:srgbClr val="113058"/>
      </a:dk1>
      <a:lt1>
        <a:srgbClr val="FFFFFF"/>
      </a:lt1>
      <a:dk2>
        <a:srgbClr val="1F82B2"/>
      </a:dk2>
      <a:lt2>
        <a:srgbClr val="FDFFFF"/>
      </a:lt2>
      <a:accent1>
        <a:srgbClr val="8B2232"/>
      </a:accent1>
      <a:accent2>
        <a:srgbClr val="F0B50E"/>
      </a:accent2>
      <a:accent3>
        <a:srgbClr val="9C3440"/>
      </a:accent3>
      <a:accent4>
        <a:srgbClr val="A3A3A3"/>
      </a:accent4>
      <a:accent5>
        <a:srgbClr val="013A6C"/>
      </a:accent5>
      <a:accent6>
        <a:srgbClr val="5DA6B1"/>
      </a:accent6>
      <a:hlink>
        <a:srgbClr val="00C5D4"/>
      </a:hlink>
      <a:folHlink>
        <a:srgbClr val="84A4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DB40AF01-4C73-524D-927F-6929F18366B3}" vid="{278979D0-D77D-684F-B94A-D649B53202B4}"/>
    </a:ext>
  </a:extLst>
</a:theme>
</file>

<file path=ppt/theme/theme3.xml><?xml version="1.0" encoding="utf-8"?>
<a:theme xmlns:a="http://schemas.openxmlformats.org/drawingml/2006/main" name="BLUE">
  <a:themeElements>
    <a:clrScheme name="TASB Brand Colors">
      <a:dk1>
        <a:srgbClr val="113058"/>
      </a:dk1>
      <a:lt1>
        <a:srgbClr val="FFFFFF"/>
      </a:lt1>
      <a:dk2>
        <a:srgbClr val="1F82B2"/>
      </a:dk2>
      <a:lt2>
        <a:srgbClr val="FDFFFF"/>
      </a:lt2>
      <a:accent1>
        <a:srgbClr val="8B2232"/>
      </a:accent1>
      <a:accent2>
        <a:srgbClr val="F0B50E"/>
      </a:accent2>
      <a:accent3>
        <a:srgbClr val="9C3440"/>
      </a:accent3>
      <a:accent4>
        <a:srgbClr val="A3A3A3"/>
      </a:accent4>
      <a:accent5>
        <a:srgbClr val="013A6C"/>
      </a:accent5>
      <a:accent6>
        <a:srgbClr val="5DA6B1"/>
      </a:accent6>
      <a:hlink>
        <a:srgbClr val="00C5D4"/>
      </a:hlink>
      <a:folHlink>
        <a:srgbClr val="84A4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DB40AF01-4C73-524D-927F-6929F18366B3}" vid="{4C5841D3-77C2-E249-AAEC-9F66E1F37FE2}"/>
    </a:ext>
  </a:extLst>
</a:theme>
</file>

<file path=ppt/theme/theme4.xml><?xml version="1.0" encoding="utf-8"?>
<a:theme xmlns:a="http://schemas.openxmlformats.org/drawingml/2006/main" name="1_Office Theme">
  <a:themeElements>
    <a:clrScheme name="TASB 1">
      <a:dk1>
        <a:srgbClr val="000000"/>
      </a:dk1>
      <a:lt1>
        <a:srgbClr val="FFFFFF"/>
      </a:lt1>
      <a:dk2>
        <a:srgbClr val="002D5C"/>
      </a:dk2>
      <a:lt2>
        <a:srgbClr val="D6D6D6"/>
      </a:lt2>
      <a:accent1>
        <a:srgbClr val="0B3267"/>
      </a:accent1>
      <a:accent2>
        <a:srgbClr val="892332"/>
      </a:accent2>
      <a:accent3>
        <a:srgbClr val="F3C45D"/>
      </a:accent3>
      <a:accent4>
        <a:srgbClr val="006EA3"/>
      </a:accent4>
      <a:accent5>
        <a:srgbClr val="588735"/>
      </a:accent5>
      <a:accent6>
        <a:srgbClr val="D76C2B"/>
      </a:accent6>
      <a:hlink>
        <a:srgbClr val="0B3267"/>
      </a:hlink>
      <a:folHlink>
        <a:srgbClr val="A9A9A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50224 TASB Generic CEC slide.potx  -  Read-Only" id="{C1FDC37E-24B8-4410-B8ED-2A0BAEF71365}" vid="{9787E2D7-A14A-4503-8324-83D31959C45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0900803-f03e-4deb-a147-1e8ff7c2e85e" xsi:nil="true"/>
    <lcf76f155ced4ddcb4097134ff3c332f xmlns="3c99ce7f-94a5-40bf-bf03-bad1ac9e16e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281D2E5167CA4BB9D482413DE4A6ED" ma:contentTypeVersion="14" ma:contentTypeDescription="Create a new document." ma:contentTypeScope="" ma:versionID="c9b4f8f7c82e26b64a75c5e3a8220ac4">
  <xsd:schema xmlns:xsd="http://www.w3.org/2001/XMLSchema" xmlns:xs="http://www.w3.org/2001/XMLSchema" xmlns:p="http://schemas.microsoft.com/office/2006/metadata/properties" xmlns:ns2="3c99ce7f-94a5-40bf-bf03-bad1ac9e16e0" xmlns:ns3="b0900803-f03e-4deb-a147-1e8ff7c2e85e" targetNamespace="http://schemas.microsoft.com/office/2006/metadata/properties" ma:root="true" ma:fieldsID="fabab7984bd0ed551b05d441c49ba388" ns2:_="" ns3:_="">
    <xsd:import namespace="3c99ce7f-94a5-40bf-bf03-bad1ac9e16e0"/>
    <xsd:import namespace="b0900803-f03e-4deb-a147-1e8ff7c2e85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99ce7f-94a5-40bf-bf03-bad1ac9e16e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f7b7afd-8dd9-4052-8777-d98249c0354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900803-f03e-4deb-a147-1e8ff7c2e85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641724-1c1b-4447-9b41-be5f713abb3f}" ma:internalName="TaxCatchAll" ma:showField="CatchAllData" ma:web="b0900803-f03e-4deb-a147-1e8ff7c2e85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1ECF2C-98FD-4F1F-9372-3FFFC6534D7E}">
  <ds:schemaRefs>
    <ds:schemaRef ds:uri="http://schemas.microsoft.com/office/2006/metadata/properties"/>
    <ds:schemaRef ds:uri="http://schemas.microsoft.com/office/infopath/2007/PartnerControls"/>
    <ds:schemaRef ds:uri="b0900803-f03e-4deb-a147-1e8ff7c2e85e"/>
    <ds:schemaRef ds:uri="3c99ce7f-94a5-40bf-bf03-bad1ac9e16e0"/>
  </ds:schemaRefs>
</ds:datastoreItem>
</file>

<file path=customXml/itemProps2.xml><?xml version="1.0" encoding="utf-8"?>
<ds:datastoreItem xmlns:ds="http://schemas.openxmlformats.org/officeDocument/2006/customXml" ds:itemID="{A60DA6D6-2061-4512-AC5C-0F6F7A94F6B3}">
  <ds:schemaRefs>
    <ds:schemaRef ds:uri="http://schemas.microsoft.com/sharepoint/v3/contenttype/forms"/>
  </ds:schemaRefs>
</ds:datastoreItem>
</file>

<file path=customXml/itemProps3.xml><?xml version="1.0" encoding="utf-8"?>
<ds:datastoreItem xmlns:ds="http://schemas.openxmlformats.org/officeDocument/2006/customXml" ds:itemID="{BB36B084-9722-4818-87CB-D67C6EED83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99ce7f-94a5-40bf-bf03-bad1ac9e16e0"/>
    <ds:schemaRef ds:uri="b0900803-f03e-4deb-a147-1e8ff7c2e8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TASB_PPT_Minimal_2024</Template>
  <TotalTime>6183</TotalTime>
  <Words>12134</Words>
  <Application>Microsoft Macintosh PowerPoint</Application>
  <PresentationFormat>Widescreen</PresentationFormat>
  <Paragraphs>535</Paragraphs>
  <Slides>23</Slides>
  <Notes>21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23</vt:i4>
      </vt:variant>
    </vt:vector>
  </HeadingPairs>
  <TitlesOfParts>
    <vt:vector size="37" baseType="lpstr">
      <vt:lpstr>Aptos</vt:lpstr>
      <vt:lpstr>Arial</vt:lpstr>
      <vt:lpstr>Arial Black</vt:lpstr>
      <vt:lpstr>Calibri</vt:lpstr>
      <vt:lpstr>Century Gothic</vt:lpstr>
      <vt:lpstr>Open Sans</vt:lpstr>
      <vt:lpstr>Segoe UI</vt:lpstr>
      <vt:lpstr>Symbol</vt:lpstr>
      <vt:lpstr>Verdana</vt:lpstr>
      <vt:lpstr>Wingdings</vt:lpstr>
      <vt:lpstr>WHITE</vt:lpstr>
      <vt:lpstr>SPLIT</vt:lpstr>
      <vt:lpstr>BLUE</vt:lpstr>
      <vt:lpstr>1_Office Theme</vt:lpstr>
      <vt:lpstr>Legislative  Update</vt:lpstr>
      <vt:lpstr>The story so far…</vt:lpstr>
      <vt:lpstr>PowerPoint Presentation</vt:lpstr>
      <vt:lpstr>State Budget – SB 1</vt:lpstr>
      <vt:lpstr>State Budget – SB 1</vt:lpstr>
      <vt:lpstr>CSHB 2 (Buckley) – school funding bill</vt:lpstr>
      <vt:lpstr>SB 2 (Creighton/Buckley) –  ESA voucher</vt:lpstr>
      <vt:lpstr>ESA voucher bill</vt:lpstr>
      <vt:lpstr>ESA voucher bill</vt:lpstr>
      <vt:lpstr>ESA voucher bill</vt:lpstr>
      <vt:lpstr>HB 4 – Accountability and Assessments</vt:lpstr>
      <vt:lpstr>Senate Priority Bills</vt:lpstr>
      <vt:lpstr>Senate Priority Bills</vt:lpstr>
      <vt:lpstr>Senate Priority Bills</vt:lpstr>
      <vt:lpstr>Senate Priority Bills</vt:lpstr>
      <vt:lpstr>SB 26 (Creighton) – teacher pay bill</vt:lpstr>
      <vt:lpstr>Special Education</vt:lpstr>
      <vt:lpstr>Student Discipline</vt:lpstr>
      <vt:lpstr>Student Discipline</vt:lpstr>
      <vt:lpstr>Cell Phone Bans</vt:lpstr>
      <vt:lpstr>Important dates</vt:lpstr>
      <vt:lpstr>Questions?</vt:lpstr>
      <vt:lpstr>Catching up with the Texas Legislature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Dax Gonzalez</dc:creator>
  <cp:lastModifiedBy>Moeller, Justin</cp:lastModifiedBy>
  <cp:revision>27</cp:revision>
  <dcterms:created xsi:type="dcterms:W3CDTF">2025-01-17T05:17:55Z</dcterms:created>
  <dcterms:modified xsi:type="dcterms:W3CDTF">2025-05-17T16:58:18Z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0x01010053281D2E5167CA4BB9D482413DE4A6ED</vt:lpwstr>
  </property>
  <property fmtid="{D5CDD505-2E9C-101B-9397-08002B2CF9AE}" pid="3" name="MSIP_Label_ca80e953-9b6b-468f-8427-2c8321bc8283_Enabled">
    <vt:lpwstr>true</vt:lpwstr>
  </property>
  <property fmtid="{D5CDD505-2E9C-101B-9397-08002B2CF9AE}" pid="4" name="MSIP_Label_ca80e953-9b6b-468f-8427-2c8321bc8283_SetDate">
    <vt:lpwstr>2025-05-17T16:58:17Z</vt:lpwstr>
  </property>
  <property fmtid="{D5CDD505-2E9C-101B-9397-08002B2CF9AE}" pid="5" name="MSIP_Label_ca80e953-9b6b-468f-8427-2c8321bc8283_Method">
    <vt:lpwstr>Standard</vt:lpwstr>
  </property>
  <property fmtid="{D5CDD505-2E9C-101B-9397-08002B2CF9AE}" pid="6" name="MSIP_Label_ca80e953-9b6b-468f-8427-2c8321bc8283_Name">
    <vt:lpwstr>University-Internal</vt:lpwstr>
  </property>
  <property fmtid="{D5CDD505-2E9C-101B-9397-08002B2CF9AE}" pid="7" name="MSIP_Label_ca80e953-9b6b-468f-8427-2c8321bc8283_SiteId">
    <vt:lpwstr>eed99d2e-3551-4ec5-9e90-10a7ff3e13a2</vt:lpwstr>
  </property>
  <property fmtid="{D5CDD505-2E9C-101B-9397-08002B2CF9AE}" pid="8" name="MSIP_Label_ca80e953-9b6b-468f-8427-2c8321bc8283_ActionId">
    <vt:lpwstr>520c94f5-8e75-49e1-8080-7a05cfa35dde</vt:lpwstr>
  </property>
  <property fmtid="{D5CDD505-2E9C-101B-9397-08002B2CF9AE}" pid="9" name="MSIP_Label_ca80e953-9b6b-468f-8427-2c8321bc8283_ContentBits">
    <vt:lpwstr>0</vt:lpwstr>
  </property>
  <property fmtid="{D5CDD505-2E9C-101B-9397-08002B2CF9AE}" pid="10" name="MSIP_Label_ca80e953-9b6b-468f-8427-2c8321bc8283_Tag">
    <vt:lpwstr>50, 3, 0, 1</vt:lpwstr>
  </property>
</Properties>
</file>